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Kanit" panose="020B0604020202020204" charset="-34"/>
      <p:regular r:id="rId19"/>
    </p:embeddedFont>
    <p:embeddedFont>
      <p:font typeface="Martel Sans Light" panose="020B0604020202020204" charset="0"/>
      <p:regular r:id="rId20"/>
    </p:embeddedFont>
    <p:embeddedFont>
      <p:font typeface="Segoe UI" panose="020B0502040204020203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82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Rudra%20python/Project_Folder/GUVI/BankSight/Clean%20Datasets/branches_clean.csv" TargetMode="External"/><Relationship Id="rId3" Type="http://schemas.openxmlformats.org/officeDocument/2006/relationships/hyperlink" Target="Rudra%20python/Project_Folder/GUVI/BankSight/Clean%20Datasets/customers_clean.csv" TargetMode="External"/><Relationship Id="rId7" Type="http://schemas.openxmlformats.org/officeDocument/2006/relationships/hyperlink" Target="Rudra%20python/Project_Folder/GUVI/BankSight/Clean%20Datasets/credit_cards_clean.csv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hyperlink" Target="Rudra%20python/Project_Folder/GUVI/BankSight/Clean%20Datasets/loans_clean.csv" TargetMode="External"/><Relationship Id="rId5" Type="http://schemas.openxmlformats.org/officeDocument/2006/relationships/hyperlink" Target="Rudra%20python/Project_Folder/GUVI/BankSight/Clean%20Datasets/transactions_clean.csv" TargetMode="External"/><Relationship Id="rId4" Type="http://schemas.openxmlformats.org/officeDocument/2006/relationships/hyperlink" Target="Rudra%20python/Project_Folder/GUVI/BankSight/Clean%20Datasets/accounts_clean.csv" TargetMode="External"/><Relationship Id="rId9" Type="http://schemas.openxmlformats.org/officeDocument/2006/relationships/hyperlink" Target="Rudra%20python/Project_Folder/GUVI/BankSight/Clean%20Datasets/support_tickets_clean.csv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501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71367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BankSight – Transaction Intelligence Dashboard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48067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 Complete Banking Analytics Solution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513290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Prepared by: Rudra Barman | Aspiring Data Analyst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226DA56-27E3-A934-91F6-55221EBC8798}"/>
              </a:ext>
            </a:extLst>
          </p:cNvPr>
          <p:cNvSpPr/>
          <p:nvPr/>
        </p:nvSpPr>
        <p:spPr>
          <a:xfrm>
            <a:off x="837724" y="1513761"/>
            <a:ext cx="880848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Core Technical Skills Demonstrated</a:t>
            </a:r>
            <a:endParaRPr lang="en-US" sz="440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57C927D6-4C13-F9DC-12D8-F184B1EC2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724" y="2696527"/>
            <a:ext cx="598408" cy="598408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84204E32-ED42-C91C-4946-C9FAA58791CB}"/>
              </a:ext>
            </a:extLst>
          </p:cNvPr>
          <p:cNvSpPr/>
          <p:nvPr/>
        </p:nvSpPr>
        <p:spPr>
          <a:xfrm>
            <a:off x="1735336" y="283856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Python Programming</a:t>
            </a:r>
            <a:endParaRPr lang="en-US" sz="22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F59A1D48-6E69-79C0-4FAE-DEF61F0B3E0E}"/>
              </a:ext>
            </a:extLst>
          </p:cNvPr>
          <p:cNvSpPr/>
          <p:nvPr/>
        </p:nvSpPr>
        <p:spPr>
          <a:xfrm>
            <a:off x="1735336" y="3334107"/>
            <a:ext cx="54302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Pandas, SQLAlchemy, Streamlit.</a:t>
            </a:r>
            <a:endParaRPr lang="en-US" sz="1850" dirty="0"/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D9FC09B9-6E84-075D-2605-0B0E81694C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64743" y="2696527"/>
            <a:ext cx="598408" cy="598408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1153063D-5001-1082-F062-05E7896D0506}"/>
              </a:ext>
            </a:extLst>
          </p:cNvPr>
          <p:cNvSpPr/>
          <p:nvPr/>
        </p:nvSpPr>
        <p:spPr>
          <a:xfrm>
            <a:off x="8362355" y="2838569"/>
            <a:ext cx="288417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Database Management</a:t>
            </a:r>
            <a:endParaRPr lang="en-US" sz="2200" dirty="0"/>
          </a:p>
        </p:txBody>
      </p:sp>
      <p:pic>
        <p:nvPicPr>
          <p:cNvPr id="8" name="Image 2" descr="preencoded.png">
            <a:extLst>
              <a:ext uri="{FF2B5EF4-FFF2-40B4-BE49-F238E27FC236}">
                <a16:creationId xmlns:a16="http://schemas.microsoft.com/office/drawing/2014/main" id="{549F7DA5-C905-9715-A2DE-A44284FC03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7724" y="4195882"/>
            <a:ext cx="598408" cy="598408"/>
          </a:xfrm>
          <a:prstGeom prst="rect">
            <a:avLst/>
          </a:prstGeom>
        </p:spPr>
      </p:pic>
      <p:sp>
        <p:nvSpPr>
          <p:cNvPr id="9" name="Text 5">
            <a:extLst>
              <a:ext uri="{FF2B5EF4-FFF2-40B4-BE49-F238E27FC236}">
                <a16:creationId xmlns:a16="http://schemas.microsoft.com/office/drawing/2014/main" id="{7F7E6343-9237-DC99-356F-7A34A71E3F89}"/>
              </a:ext>
            </a:extLst>
          </p:cNvPr>
          <p:cNvSpPr/>
          <p:nvPr/>
        </p:nvSpPr>
        <p:spPr>
          <a:xfrm>
            <a:off x="1735336" y="43379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ETL Pipelines</a:t>
            </a:r>
            <a:endParaRPr lang="en-US" sz="2200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30BECEB1-12F5-969F-DA2C-8C74A5B04675}"/>
              </a:ext>
            </a:extLst>
          </p:cNvPr>
          <p:cNvSpPr/>
          <p:nvPr/>
        </p:nvSpPr>
        <p:spPr>
          <a:xfrm>
            <a:off x="1735336" y="4833461"/>
            <a:ext cx="54302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Data cleaning, transformation, loading.</a:t>
            </a:r>
            <a:endParaRPr lang="en-US" sz="1850" dirty="0"/>
          </a:p>
        </p:txBody>
      </p:sp>
      <p:pic>
        <p:nvPicPr>
          <p:cNvPr id="11" name="Image 3" descr="preencoded.png">
            <a:extLst>
              <a:ext uri="{FF2B5EF4-FFF2-40B4-BE49-F238E27FC236}">
                <a16:creationId xmlns:a16="http://schemas.microsoft.com/office/drawing/2014/main" id="{03FD2ABA-830A-88A3-0AF6-F9B8B715B1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64743" y="4195882"/>
            <a:ext cx="598408" cy="598408"/>
          </a:xfrm>
          <a:prstGeom prst="rect">
            <a:avLst/>
          </a:prstGeom>
        </p:spPr>
      </p:pic>
      <p:sp>
        <p:nvSpPr>
          <p:cNvPr id="12" name="Text 7">
            <a:extLst>
              <a:ext uri="{FF2B5EF4-FFF2-40B4-BE49-F238E27FC236}">
                <a16:creationId xmlns:a16="http://schemas.microsoft.com/office/drawing/2014/main" id="{D12BDD1B-A797-BCE7-81C7-671CE8AE25D9}"/>
              </a:ext>
            </a:extLst>
          </p:cNvPr>
          <p:cNvSpPr/>
          <p:nvPr/>
        </p:nvSpPr>
        <p:spPr>
          <a:xfrm>
            <a:off x="8362355" y="4337923"/>
            <a:ext cx="310681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Dashboard Development</a:t>
            </a:r>
            <a:endParaRPr lang="en-US" sz="2200" dirty="0"/>
          </a:p>
        </p:txBody>
      </p:sp>
      <p:pic>
        <p:nvPicPr>
          <p:cNvPr id="13" name="Image 4" descr="preencoded.png">
            <a:extLst>
              <a:ext uri="{FF2B5EF4-FFF2-40B4-BE49-F238E27FC236}">
                <a16:creationId xmlns:a16="http://schemas.microsoft.com/office/drawing/2014/main" id="{63B13550-A63D-915B-B483-A249D7BD4D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7724" y="5695236"/>
            <a:ext cx="598408" cy="598408"/>
          </a:xfrm>
          <a:prstGeom prst="rect">
            <a:avLst/>
          </a:prstGeom>
        </p:spPr>
      </p:pic>
      <p:sp>
        <p:nvSpPr>
          <p:cNvPr id="14" name="Text 9">
            <a:extLst>
              <a:ext uri="{FF2B5EF4-FFF2-40B4-BE49-F238E27FC236}">
                <a16:creationId xmlns:a16="http://schemas.microsoft.com/office/drawing/2014/main" id="{5FED26A3-7563-B3E5-4F77-32631E9592E2}"/>
              </a:ext>
            </a:extLst>
          </p:cNvPr>
          <p:cNvSpPr/>
          <p:nvPr/>
        </p:nvSpPr>
        <p:spPr>
          <a:xfrm>
            <a:off x="1735336" y="58372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Business Analytics</a:t>
            </a:r>
            <a:endParaRPr lang="en-US" sz="2200" dirty="0"/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D9EF37BC-1C13-5A09-D2D9-BCFEFB4F3D70}"/>
              </a:ext>
            </a:extLst>
          </p:cNvPr>
          <p:cNvSpPr/>
          <p:nvPr/>
        </p:nvSpPr>
        <p:spPr>
          <a:xfrm>
            <a:off x="1735336" y="6332815"/>
            <a:ext cx="54302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SQL queries, fraud detection, KPIs.</a:t>
            </a:r>
            <a:endParaRPr lang="en-US" sz="1850" dirty="0"/>
          </a:p>
        </p:txBody>
      </p:sp>
      <p:pic>
        <p:nvPicPr>
          <p:cNvPr id="16" name="Image 5" descr="preencoded.png">
            <a:extLst>
              <a:ext uri="{FF2B5EF4-FFF2-40B4-BE49-F238E27FC236}">
                <a16:creationId xmlns:a16="http://schemas.microsoft.com/office/drawing/2014/main" id="{5120AAF7-8C57-7A16-3479-43FFBE65A9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64743" y="5695236"/>
            <a:ext cx="598408" cy="598408"/>
          </a:xfrm>
          <a:prstGeom prst="rect">
            <a:avLst/>
          </a:prstGeom>
        </p:spPr>
      </p:pic>
      <p:sp>
        <p:nvSpPr>
          <p:cNvPr id="17" name="Text 11">
            <a:extLst>
              <a:ext uri="{FF2B5EF4-FFF2-40B4-BE49-F238E27FC236}">
                <a16:creationId xmlns:a16="http://schemas.microsoft.com/office/drawing/2014/main" id="{4B73572B-2702-21C7-FA28-55702642AA57}"/>
              </a:ext>
            </a:extLst>
          </p:cNvPr>
          <p:cNvSpPr/>
          <p:nvPr/>
        </p:nvSpPr>
        <p:spPr>
          <a:xfrm>
            <a:off x="8362355" y="58372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Deployment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11364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2B52E67-C66A-3DE9-8EAE-7EDFE94625F5}"/>
              </a:ext>
            </a:extLst>
          </p:cNvPr>
          <p:cNvSpPr/>
          <p:nvPr/>
        </p:nvSpPr>
        <p:spPr>
          <a:xfrm>
            <a:off x="837724" y="893445"/>
            <a:ext cx="1213687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BankSight Delivers: Real-time Banking Analytics</a:t>
            </a:r>
            <a:endParaRPr lang="en-US" sz="44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ED7C3DD1-18E2-008C-F18C-C6DCA87BBFE5}"/>
              </a:ext>
            </a:extLst>
          </p:cNvPr>
          <p:cNvSpPr/>
          <p:nvPr/>
        </p:nvSpPr>
        <p:spPr>
          <a:xfrm>
            <a:off x="837724" y="2076212"/>
            <a:ext cx="4158734" cy="2184202"/>
          </a:xfrm>
          <a:prstGeom prst="roundRect">
            <a:avLst>
              <a:gd name="adj" fmla="val 6698"/>
            </a:avLst>
          </a:prstGeom>
          <a:solidFill>
            <a:srgbClr val="100C35"/>
          </a:solidFill>
          <a:ln w="30480">
            <a:solidFill>
              <a:srgbClr val="48446D"/>
            </a:solidFill>
            <a:prstDash val="solid"/>
          </a:ln>
        </p:spPr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2AECF8F1-7F2A-8394-5231-9A73877DE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44" y="2076212"/>
            <a:ext cx="121920" cy="2184202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E2291B0E-F5FA-9D54-EF78-7B038FD7A333}"/>
              </a:ext>
            </a:extLst>
          </p:cNvPr>
          <p:cNvSpPr/>
          <p:nvPr/>
        </p:nvSpPr>
        <p:spPr>
          <a:xfrm>
            <a:off x="1198959" y="23460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Real-time Analytics</a:t>
            </a:r>
            <a:endParaRPr lang="en-US" sz="22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6BC8F8A4-16D8-D18C-02C5-EEAC1049FA93}"/>
              </a:ext>
            </a:extLst>
          </p:cNvPr>
          <p:cNvSpPr/>
          <p:nvPr/>
        </p:nvSpPr>
        <p:spPr>
          <a:xfrm>
            <a:off x="1198959" y="2841546"/>
            <a:ext cx="35277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Instant insights into banking operations.</a:t>
            </a:r>
            <a:endParaRPr lang="en-US" sz="185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5D3818A2-7072-760F-5BFC-13A767A6D7C7}"/>
              </a:ext>
            </a:extLst>
          </p:cNvPr>
          <p:cNvSpPr/>
          <p:nvPr/>
        </p:nvSpPr>
        <p:spPr>
          <a:xfrm>
            <a:off x="5235773" y="2076212"/>
            <a:ext cx="4158734" cy="2184202"/>
          </a:xfrm>
          <a:prstGeom prst="roundRect">
            <a:avLst>
              <a:gd name="adj" fmla="val 6698"/>
            </a:avLst>
          </a:prstGeom>
          <a:solidFill>
            <a:srgbClr val="100C35"/>
          </a:solidFill>
          <a:ln w="30480">
            <a:solidFill>
              <a:srgbClr val="48446D"/>
            </a:solidFill>
            <a:prstDash val="solid"/>
          </a:ln>
        </p:spPr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B51A0388-0B79-BAFC-7121-429BCC19F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293" y="2076212"/>
            <a:ext cx="121920" cy="2184202"/>
          </a:xfrm>
          <a:prstGeom prst="rect">
            <a:avLst/>
          </a:prstGeom>
        </p:spPr>
      </p:pic>
      <p:sp>
        <p:nvSpPr>
          <p:cNvPr id="9" name="Text 5">
            <a:extLst>
              <a:ext uri="{FF2B5EF4-FFF2-40B4-BE49-F238E27FC236}">
                <a16:creationId xmlns:a16="http://schemas.microsoft.com/office/drawing/2014/main" id="{BB57A4A4-6ADC-8682-F67F-CD8288D37A53}"/>
              </a:ext>
            </a:extLst>
          </p:cNvPr>
          <p:cNvSpPr/>
          <p:nvPr/>
        </p:nvSpPr>
        <p:spPr>
          <a:xfrm>
            <a:off x="5597009" y="23460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Fraud Detection</a:t>
            </a:r>
            <a:endParaRPr lang="en-US" sz="2200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AAC14F11-2382-9B16-57E7-458DF7B442CD}"/>
              </a:ext>
            </a:extLst>
          </p:cNvPr>
          <p:cNvSpPr/>
          <p:nvPr/>
        </p:nvSpPr>
        <p:spPr>
          <a:xfrm>
            <a:off x="5597009" y="2841546"/>
            <a:ext cx="35277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Robust mechanisms to identify and prevent fraudulent activities.</a:t>
            </a:r>
            <a:endParaRPr lang="en-US" sz="1850" dirty="0"/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48912132-BD25-091F-2AB6-E8DDD8B35010}"/>
              </a:ext>
            </a:extLst>
          </p:cNvPr>
          <p:cNvSpPr/>
          <p:nvPr/>
        </p:nvSpPr>
        <p:spPr>
          <a:xfrm>
            <a:off x="9633823" y="2076212"/>
            <a:ext cx="4158853" cy="2184202"/>
          </a:xfrm>
          <a:prstGeom prst="roundRect">
            <a:avLst>
              <a:gd name="adj" fmla="val 6698"/>
            </a:avLst>
          </a:prstGeom>
          <a:solidFill>
            <a:srgbClr val="100C35"/>
          </a:solidFill>
          <a:ln w="30480">
            <a:solidFill>
              <a:srgbClr val="48446D"/>
            </a:solidFill>
            <a:prstDash val="solid"/>
          </a:ln>
        </p:spPr>
      </p:sp>
      <p:pic>
        <p:nvPicPr>
          <p:cNvPr id="12" name="Image 2" descr="preencoded.png">
            <a:extLst>
              <a:ext uri="{FF2B5EF4-FFF2-40B4-BE49-F238E27FC236}">
                <a16:creationId xmlns:a16="http://schemas.microsoft.com/office/drawing/2014/main" id="{2D3FB27F-E2F5-D216-AC5B-BA857DA87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343" y="2076212"/>
            <a:ext cx="121920" cy="2184202"/>
          </a:xfrm>
          <a:prstGeom prst="rect">
            <a:avLst/>
          </a:prstGeom>
        </p:spPr>
      </p:pic>
      <p:sp>
        <p:nvSpPr>
          <p:cNvPr id="13" name="Text 8">
            <a:extLst>
              <a:ext uri="{FF2B5EF4-FFF2-40B4-BE49-F238E27FC236}">
                <a16:creationId xmlns:a16="http://schemas.microsoft.com/office/drawing/2014/main" id="{1EB20609-04DE-DD7E-F1B4-F02DC2333A7E}"/>
              </a:ext>
            </a:extLst>
          </p:cNvPr>
          <p:cNvSpPr/>
          <p:nvPr/>
        </p:nvSpPr>
        <p:spPr>
          <a:xfrm>
            <a:off x="9995059" y="2346008"/>
            <a:ext cx="290441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Transaction Simulation</a:t>
            </a:r>
            <a:endParaRPr lang="en-US" sz="2200" dirty="0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0DCEFC14-D5DB-DB18-1059-EE5833535F66}"/>
              </a:ext>
            </a:extLst>
          </p:cNvPr>
          <p:cNvSpPr/>
          <p:nvPr/>
        </p:nvSpPr>
        <p:spPr>
          <a:xfrm>
            <a:off x="9995059" y="2841546"/>
            <a:ext cx="35278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Interactive tools for modelling financial scenarios.</a:t>
            </a:r>
            <a:endParaRPr lang="en-US" sz="1850" dirty="0"/>
          </a:p>
        </p:txBody>
      </p:sp>
      <p:sp>
        <p:nvSpPr>
          <p:cNvPr id="15" name="Shape 10">
            <a:extLst>
              <a:ext uri="{FF2B5EF4-FFF2-40B4-BE49-F238E27FC236}">
                <a16:creationId xmlns:a16="http://schemas.microsoft.com/office/drawing/2014/main" id="{BB90C014-2A75-2F08-4BCE-F7C2663207E9}"/>
              </a:ext>
            </a:extLst>
          </p:cNvPr>
          <p:cNvSpPr/>
          <p:nvPr/>
        </p:nvSpPr>
        <p:spPr>
          <a:xfrm>
            <a:off x="837724" y="4499729"/>
            <a:ext cx="4158734" cy="1801177"/>
          </a:xfrm>
          <a:prstGeom prst="roundRect">
            <a:avLst>
              <a:gd name="adj" fmla="val 8123"/>
            </a:avLst>
          </a:prstGeom>
          <a:solidFill>
            <a:srgbClr val="100C35"/>
          </a:solidFill>
          <a:ln w="30480">
            <a:solidFill>
              <a:srgbClr val="48446D"/>
            </a:solidFill>
            <a:prstDash val="solid"/>
          </a:ln>
        </p:spPr>
      </p:sp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BEF55470-379A-03F4-0CC5-A74D07405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44" y="4499729"/>
            <a:ext cx="121920" cy="1801177"/>
          </a:xfrm>
          <a:prstGeom prst="rect">
            <a:avLst/>
          </a:prstGeom>
        </p:spPr>
      </p:pic>
      <p:sp>
        <p:nvSpPr>
          <p:cNvPr id="17" name="Text 11">
            <a:extLst>
              <a:ext uri="{FF2B5EF4-FFF2-40B4-BE49-F238E27FC236}">
                <a16:creationId xmlns:a16="http://schemas.microsoft.com/office/drawing/2014/main" id="{3A0583AF-FC85-F3F8-3F43-A10475266633}"/>
              </a:ext>
            </a:extLst>
          </p:cNvPr>
          <p:cNvSpPr/>
          <p:nvPr/>
        </p:nvSpPr>
        <p:spPr>
          <a:xfrm>
            <a:off x="1198959" y="4769525"/>
            <a:ext cx="344459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Direct Database Operations</a:t>
            </a:r>
            <a:endParaRPr lang="en-US" sz="2200" dirty="0"/>
          </a:p>
        </p:txBody>
      </p:sp>
      <p:sp>
        <p:nvSpPr>
          <p:cNvPr id="18" name="Text 12">
            <a:extLst>
              <a:ext uri="{FF2B5EF4-FFF2-40B4-BE49-F238E27FC236}">
                <a16:creationId xmlns:a16="http://schemas.microsoft.com/office/drawing/2014/main" id="{83BBC6FC-3E79-5B4D-A11B-67DA82087DE3}"/>
              </a:ext>
            </a:extLst>
          </p:cNvPr>
          <p:cNvSpPr/>
          <p:nvPr/>
        </p:nvSpPr>
        <p:spPr>
          <a:xfrm>
            <a:off x="1198959" y="5265063"/>
            <a:ext cx="35277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Seamless CRUD operations for data management.</a:t>
            </a:r>
            <a:endParaRPr lang="en-US" sz="1850" dirty="0"/>
          </a:p>
        </p:txBody>
      </p:sp>
      <p:sp>
        <p:nvSpPr>
          <p:cNvPr id="19" name="Shape 13">
            <a:extLst>
              <a:ext uri="{FF2B5EF4-FFF2-40B4-BE49-F238E27FC236}">
                <a16:creationId xmlns:a16="http://schemas.microsoft.com/office/drawing/2014/main" id="{ECAA6A0B-2020-0226-AA44-BC56C0C9F14C}"/>
              </a:ext>
            </a:extLst>
          </p:cNvPr>
          <p:cNvSpPr/>
          <p:nvPr/>
        </p:nvSpPr>
        <p:spPr>
          <a:xfrm>
            <a:off x="5235773" y="4499729"/>
            <a:ext cx="4158734" cy="1801177"/>
          </a:xfrm>
          <a:prstGeom prst="roundRect">
            <a:avLst>
              <a:gd name="adj" fmla="val 8123"/>
            </a:avLst>
          </a:prstGeom>
          <a:solidFill>
            <a:srgbClr val="100C35"/>
          </a:solidFill>
          <a:ln w="30480">
            <a:solidFill>
              <a:srgbClr val="48446D"/>
            </a:solidFill>
            <a:prstDash val="solid"/>
          </a:ln>
        </p:spPr>
      </p:sp>
      <p:pic>
        <p:nvPicPr>
          <p:cNvPr id="20" name="Image 4" descr="preencoded.png">
            <a:extLst>
              <a:ext uri="{FF2B5EF4-FFF2-40B4-BE49-F238E27FC236}">
                <a16:creationId xmlns:a16="http://schemas.microsoft.com/office/drawing/2014/main" id="{8FB28515-26A3-3DF4-8A37-87DEDD1C2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293" y="4499729"/>
            <a:ext cx="121920" cy="1801177"/>
          </a:xfrm>
          <a:prstGeom prst="rect">
            <a:avLst/>
          </a:prstGeom>
        </p:spPr>
      </p:pic>
      <p:sp>
        <p:nvSpPr>
          <p:cNvPr id="21" name="Text 14">
            <a:extLst>
              <a:ext uri="{FF2B5EF4-FFF2-40B4-BE49-F238E27FC236}">
                <a16:creationId xmlns:a16="http://schemas.microsoft.com/office/drawing/2014/main" id="{FB2C47D8-BB35-4502-A8EB-514C00CA97CA}"/>
              </a:ext>
            </a:extLst>
          </p:cNvPr>
          <p:cNvSpPr/>
          <p:nvPr/>
        </p:nvSpPr>
        <p:spPr>
          <a:xfrm>
            <a:off x="5597009" y="476952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Scalable Architecture</a:t>
            </a:r>
            <a:endParaRPr lang="en-US" sz="2200" dirty="0"/>
          </a:p>
        </p:txBody>
      </p:sp>
      <p:sp>
        <p:nvSpPr>
          <p:cNvPr id="22" name="Text 15">
            <a:extLst>
              <a:ext uri="{FF2B5EF4-FFF2-40B4-BE49-F238E27FC236}">
                <a16:creationId xmlns:a16="http://schemas.microsoft.com/office/drawing/2014/main" id="{F2F6EB43-A085-0199-0A15-48C16B8B3EEC}"/>
              </a:ext>
            </a:extLst>
          </p:cNvPr>
          <p:cNvSpPr/>
          <p:nvPr/>
        </p:nvSpPr>
        <p:spPr>
          <a:xfrm>
            <a:off x="5597009" y="5265063"/>
            <a:ext cx="35277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Cloud-ready design for future growth and flexibility.</a:t>
            </a:r>
            <a:endParaRPr lang="en-US" sz="1850" dirty="0"/>
          </a:p>
        </p:txBody>
      </p:sp>
      <p:sp>
        <p:nvSpPr>
          <p:cNvPr id="23" name="Text 16">
            <a:extLst>
              <a:ext uri="{FF2B5EF4-FFF2-40B4-BE49-F238E27FC236}">
                <a16:creationId xmlns:a16="http://schemas.microsoft.com/office/drawing/2014/main" id="{8971F9F0-A6B5-8345-FBE3-039718C8466F}"/>
              </a:ext>
            </a:extLst>
          </p:cNvPr>
          <p:cNvSpPr/>
          <p:nvPr/>
        </p:nvSpPr>
        <p:spPr>
          <a:xfrm>
            <a:off x="837724" y="6570107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BankSight offers a professional, production-grade banking analytics dashboard, demonstrating comprehensive data engineering and business intelligence capabilities.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3822900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CC32124-B9F0-4BF1-A1EE-59908F9A59AA}"/>
              </a:ext>
            </a:extLst>
          </p:cNvPr>
          <p:cNvSpPr/>
          <p:nvPr/>
        </p:nvSpPr>
        <p:spPr>
          <a:xfrm>
            <a:off x="6324124" y="2342912"/>
            <a:ext cx="617398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Thank You for Your Time</a:t>
            </a:r>
            <a:endParaRPr lang="en-US" sz="44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0361ABCC-B8AA-DBAB-8AE1-0D36D4D32AD5}"/>
              </a:ext>
            </a:extLst>
          </p:cNvPr>
          <p:cNvSpPr/>
          <p:nvPr/>
        </p:nvSpPr>
        <p:spPr>
          <a:xfrm>
            <a:off x="6324124" y="3645218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Created by:</a:t>
            </a:r>
            <a:endParaRPr lang="en-US" sz="26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64E40A3F-DE42-4E4B-EC73-6E220CBA03A1}"/>
              </a:ext>
            </a:extLst>
          </p:cNvPr>
          <p:cNvSpPr/>
          <p:nvPr/>
        </p:nvSpPr>
        <p:spPr>
          <a:xfrm>
            <a:off x="8431704" y="3693140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Rudra Barman</a:t>
            </a:r>
            <a:endParaRPr lang="en-US" sz="18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D0F2A57E-A0E0-C945-FA8C-4DE6838A7D11}"/>
              </a:ext>
            </a:extLst>
          </p:cNvPr>
          <p:cNvSpPr/>
          <p:nvPr/>
        </p:nvSpPr>
        <p:spPr>
          <a:xfrm>
            <a:off x="6324124" y="4152156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Aspiring Data Analyst | Banking &amp; Financial Analytics</a:t>
            </a:r>
            <a:endParaRPr lang="en-US" sz="185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385C3F23-2A70-A656-4FEC-993574F8D339}"/>
              </a:ext>
            </a:extLst>
          </p:cNvPr>
          <p:cNvSpPr/>
          <p:nvPr/>
        </p:nvSpPr>
        <p:spPr>
          <a:xfrm>
            <a:off x="6324124" y="5023405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Contact &amp; Portfolio:</a:t>
            </a:r>
            <a:endParaRPr lang="en-US" sz="265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70F12581-3614-F1A8-F759-FAAC0E5F2B90}"/>
              </a:ext>
            </a:extLst>
          </p:cNvPr>
          <p:cNvSpPr/>
          <p:nvPr/>
        </p:nvSpPr>
        <p:spPr>
          <a:xfrm>
            <a:off x="6324124" y="5550921"/>
            <a:ext cx="61739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chemeClr val="bg1"/>
                </a:solidFill>
              </a:rPr>
              <a:t>LinkedIn:	</a:t>
            </a:r>
            <a:r>
              <a:rPr lang="en-US" dirty="0">
                <a:solidFill>
                  <a:schemeClr val="bg1"/>
                </a:solidFill>
              </a:rPr>
              <a:t>linkedin.com/in/rudra-barman-196613271</a:t>
            </a:r>
            <a:r>
              <a:rPr lang="en-US" sz="185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122A7021-E845-D5C8-7CC4-65230CA84592}"/>
              </a:ext>
            </a:extLst>
          </p:cNvPr>
          <p:cNvSpPr/>
          <p:nvPr/>
        </p:nvSpPr>
        <p:spPr>
          <a:xfrm>
            <a:off x="6324124" y="6078437"/>
            <a:ext cx="548640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IN" sz="1850" dirty="0">
                <a:solidFill>
                  <a:schemeClr val="bg1"/>
                </a:solidFill>
              </a:rPr>
              <a:t>GitHub:	</a:t>
            </a:r>
            <a:r>
              <a:rPr lang="en-US" dirty="0">
                <a:solidFill>
                  <a:schemeClr val="bg1"/>
                </a:solidFill>
              </a:rPr>
              <a:t>github.com/Rudra-Barman </a:t>
            </a:r>
            <a:r>
              <a:rPr lang="en-IN" sz="1850" dirty="0">
                <a:solidFill>
                  <a:schemeClr val="bg1"/>
                </a:solidFill>
              </a:rPr>
              <a:t>    </a:t>
            </a:r>
            <a:endParaRPr lang="en-US" sz="1850" dirty="0">
              <a:solidFill>
                <a:schemeClr val="bg1"/>
              </a:solidFill>
            </a:endParaRP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F0C96FE1-1774-50C3-ED10-6BC396BF640D}"/>
              </a:ext>
            </a:extLst>
          </p:cNvPr>
          <p:cNvSpPr/>
          <p:nvPr/>
        </p:nvSpPr>
        <p:spPr>
          <a:xfrm>
            <a:off x="6324124" y="6605953"/>
            <a:ext cx="660013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Email:	rudrabarman7090@gmail.com</a:t>
            </a:r>
            <a:endParaRPr lang="en-US" sz="1850" dirty="0"/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201852A1-0EE6-3673-E43C-26D378A7C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855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52406"/>
            <a:ext cx="704076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Project Overview: BankSight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694146"/>
            <a:ext cx="4158734" cy="2512814"/>
          </a:xfrm>
          <a:prstGeom prst="roundRect">
            <a:avLst>
              <a:gd name="adj" fmla="val 5822"/>
            </a:avLst>
          </a:prstGeom>
          <a:solidFill>
            <a:srgbClr val="100C3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663666"/>
            <a:ext cx="4158734" cy="12192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7998" y="2335173"/>
            <a:ext cx="718066" cy="718066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73382" y="2550557"/>
            <a:ext cx="287179" cy="28717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107519" y="329255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Python Powered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1107519" y="3788093"/>
            <a:ext cx="361914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Utilising Pandas and SQLAlchemy for robust data handling.</a:t>
            </a:r>
            <a:endParaRPr lang="en-US" sz="1850" dirty="0"/>
          </a:p>
        </p:txBody>
      </p:sp>
      <p:sp>
        <p:nvSpPr>
          <p:cNvPr id="9" name="Shape 4"/>
          <p:cNvSpPr/>
          <p:nvPr/>
        </p:nvSpPr>
        <p:spPr>
          <a:xfrm>
            <a:off x="5235773" y="2694146"/>
            <a:ext cx="4158734" cy="2512814"/>
          </a:xfrm>
          <a:prstGeom prst="roundRect">
            <a:avLst>
              <a:gd name="adj" fmla="val 5822"/>
            </a:avLst>
          </a:prstGeom>
          <a:solidFill>
            <a:srgbClr val="100C35"/>
          </a:solidFill>
          <a:ln/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773" y="2663666"/>
            <a:ext cx="4158734" cy="121920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6048" y="2335173"/>
            <a:ext cx="718066" cy="718066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71432" y="2550557"/>
            <a:ext cx="287179" cy="287179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5505569" y="329255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PostgreSQL Database</a:t>
            </a:r>
            <a:endParaRPr lang="en-US" sz="2200" dirty="0"/>
          </a:p>
        </p:txBody>
      </p:sp>
      <p:sp>
        <p:nvSpPr>
          <p:cNvPr id="14" name="Text 6"/>
          <p:cNvSpPr/>
          <p:nvPr/>
        </p:nvSpPr>
        <p:spPr>
          <a:xfrm>
            <a:off x="5505569" y="3788093"/>
            <a:ext cx="361914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Secure and scalable data storage for all banking information.</a:t>
            </a:r>
            <a:endParaRPr lang="en-US" sz="1850" dirty="0"/>
          </a:p>
        </p:txBody>
      </p:sp>
      <p:sp>
        <p:nvSpPr>
          <p:cNvPr id="15" name="Shape 7"/>
          <p:cNvSpPr/>
          <p:nvPr/>
        </p:nvSpPr>
        <p:spPr>
          <a:xfrm>
            <a:off x="9633823" y="2694146"/>
            <a:ext cx="4158853" cy="2512814"/>
          </a:xfrm>
          <a:prstGeom prst="roundRect">
            <a:avLst>
              <a:gd name="adj" fmla="val 5822"/>
            </a:avLst>
          </a:prstGeom>
          <a:solidFill>
            <a:srgbClr val="100C35"/>
          </a:solidFill>
          <a:ln/>
        </p:spPr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823" y="2663666"/>
            <a:ext cx="4158853" cy="121920"/>
          </a:xfrm>
          <a:prstGeom prst="rect">
            <a:avLst/>
          </a:prstGeom>
        </p:spPr>
      </p:pic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4217" y="2335173"/>
            <a:ext cx="718066" cy="718066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69601" y="2550557"/>
            <a:ext cx="287179" cy="287179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9903619" y="329255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Streamlit Dashboard</a:t>
            </a:r>
            <a:endParaRPr lang="en-US" sz="2200" dirty="0"/>
          </a:p>
        </p:txBody>
      </p:sp>
      <p:sp>
        <p:nvSpPr>
          <p:cNvPr id="20" name="Text 9"/>
          <p:cNvSpPr/>
          <p:nvPr/>
        </p:nvSpPr>
        <p:spPr>
          <a:xfrm>
            <a:off x="9903619" y="3788093"/>
            <a:ext cx="36192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Interactive and intuitive interface for data visualisation.</a:t>
            </a:r>
            <a:endParaRPr lang="en-US" sz="1850" dirty="0"/>
          </a:p>
        </p:txBody>
      </p:sp>
      <p:sp>
        <p:nvSpPr>
          <p:cNvPr id="21" name="Text 10"/>
          <p:cNvSpPr/>
          <p:nvPr/>
        </p:nvSpPr>
        <p:spPr>
          <a:xfrm>
            <a:off x="837724" y="5565934"/>
            <a:ext cx="5578793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Core Purpose: Delivering Key Insights</a:t>
            </a:r>
            <a:endParaRPr lang="en-US" sz="2650" dirty="0"/>
          </a:p>
        </p:txBody>
      </p:sp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7497" y="6359188"/>
            <a:ext cx="358973" cy="358973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>
            <a:off x="1615559" y="6347222"/>
            <a:ext cx="334101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Customer behaviour insights</a:t>
            </a:r>
            <a:endParaRPr lang="en-US" sz="1850" dirty="0"/>
          </a:p>
        </p:txBody>
      </p:sp>
      <p:pic>
        <p:nvPicPr>
          <p:cNvPr id="24" name="Image 10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45549" y="6359188"/>
            <a:ext cx="358973" cy="358973"/>
          </a:xfrm>
          <a:prstGeom prst="rect">
            <a:avLst/>
          </a:prstGeom>
        </p:spPr>
      </p:pic>
      <p:sp>
        <p:nvSpPr>
          <p:cNvPr id="25" name="Text 12"/>
          <p:cNvSpPr/>
          <p:nvPr/>
        </p:nvSpPr>
        <p:spPr>
          <a:xfrm>
            <a:off x="6033611" y="6347222"/>
            <a:ext cx="334101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Fraud detection indicators</a:t>
            </a:r>
            <a:endParaRPr lang="en-US" sz="1850" dirty="0"/>
          </a:p>
        </p:txBody>
      </p:sp>
      <p:pic>
        <p:nvPicPr>
          <p:cNvPr id="26" name="Image 11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63601" y="6359188"/>
            <a:ext cx="358973" cy="358973"/>
          </a:xfrm>
          <a:prstGeom prst="rect">
            <a:avLst/>
          </a:prstGeom>
        </p:spPr>
      </p:pic>
      <p:sp>
        <p:nvSpPr>
          <p:cNvPr id="27" name="Text 13"/>
          <p:cNvSpPr/>
          <p:nvPr/>
        </p:nvSpPr>
        <p:spPr>
          <a:xfrm>
            <a:off x="10451663" y="6347222"/>
            <a:ext cx="334101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Banking performance metrics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9977" y="605433"/>
            <a:ext cx="9342715" cy="647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System Architecture &amp; Technology Stack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69977" y="1340525"/>
            <a:ext cx="3106222" cy="388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 Flow Pipeline</a:t>
            </a:r>
            <a:endParaRPr lang="en-US" sz="2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77" y="2058710"/>
            <a:ext cx="6545223" cy="8799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89886" y="3158609"/>
            <a:ext cx="2588538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CSV/JSON Files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058710"/>
            <a:ext cx="6545223" cy="8799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35108" y="3158609"/>
            <a:ext cx="2699028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Python (Data Cleaning)</a:t>
            </a:r>
            <a:endParaRPr lang="en-US" sz="20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77" y="3702010"/>
            <a:ext cx="6545223" cy="87999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989886" y="4801910"/>
            <a:ext cx="2588538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PostgreSQL</a:t>
            </a:r>
            <a:endParaRPr lang="en-US" sz="20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3702010"/>
            <a:ext cx="6545223" cy="87999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35108" y="4801910"/>
            <a:ext cx="2588538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Streamlit Dashboard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69977" y="5675233"/>
            <a:ext cx="3106222" cy="388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Deployment Options</a:t>
            </a:r>
            <a:endParaRPr lang="en-US" sz="2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1224" y="6535222"/>
            <a:ext cx="1405295" cy="879991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2493" y="6535222"/>
            <a:ext cx="1405295" cy="879991"/>
          </a:xfrm>
          <a:prstGeom prst="rect">
            <a:avLst/>
          </a:prstGeom>
        </p:spPr>
      </p:pic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3762" y="6535222"/>
            <a:ext cx="1405295" cy="87999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87028" y="584597"/>
            <a:ext cx="8316516" cy="625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Database Schema: PostgreSQL Tables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987028" y="1635085"/>
            <a:ext cx="4077057" cy="1205389"/>
          </a:xfrm>
          <a:prstGeom prst="roundRect">
            <a:avLst>
              <a:gd name="adj" fmla="val 2646"/>
            </a:avLst>
          </a:prstGeom>
          <a:solidFill>
            <a:srgbClr val="2F2B54"/>
          </a:solidFill>
          <a:ln/>
        </p:spPr>
      </p:sp>
      <p:sp>
        <p:nvSpPr>
          <p:cNvPr id="4" name="Text 2"/>
          <p:cNvSpPr/>
          <p:nvPr/>
        </p:nvSpPr>
        <p:spPr>
          <a:xfrm>
            <a:off x="1199555" y="1847612"/>
            <a:ext cx="2501265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  <a:hlinkClick r:id="rId3" action="ppaction://hlinkfile"/>
              </a:rPr>
              <a:t>customers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1199555" y="2287786"/>
            <a:ext cx="3652004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Customer demographics</a:t>
            </a:r>
            <a:endParaRPr lang="en-US" sz="1650" dirty="0"/>
          </a:p>
        </p:txBody>
      </p:sp>
      <p:sp>
        <p:nvSpPr>
          <p:cNvPr id="6" name="Shape 4"/>
          <p:cNvSpPr/>
          <p:nvPr/>
        </p:nvSpPr>
        <p:spPr>
          <a:xfrm>
            <a:off x="5276612" y="1635085"/>
            <a:ext cx="4077057" cy="1205389"/>
          </a:xfrm>
          <a:prstGeom prst="roundRect">
            <a:avLst>
              <a:gd name="adj" fmla="val 2646"/>
            </a:avLst>
          </a:prstGeom>
          <a:solidFill>
            <a:srgbClr val="2F2B54"/>
          </a:solidFill>
          <a:ln/>
        </p:spPr>
      </p:sp>
      <p:sp>
        <p:nvSpPr>
          <p:cNvPr id="7" name="Text 5"/>
          <p:cNvSpPr/>
          <p:nvPr/>
        </p:nvSpPr>
        <p:spPr>
          <a:xfrm>
            <a:off x="5489138" y="1847612"/>
            <a:ext cx="2501265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  <a:hlinkClick r:id="rId4" action="ppaction://hlinkfile"/>
              </a:rPr>
              <a:t>accounts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5489138" y="2287786"/>
            <a:ext cx="3652004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Account details and balances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9566196" y="1635085"/>
            <a:ext cx="4077057" cy="1205389"/>
          </a:xfrm>
          <a:prstGeom prst="roundRect">
            <a:avLst>
              <a:gd name="adj" fmla="val 2646"/>
            </a:avLst>
          </a:prstGeom>
          <a:solidFill>
            <a:srgbClr val="2F2B54"/>
          </a:solidFill>
          <a:ln/>
        </p:spPr>
      </p:sp>
      <p:sp>
        <p:nvSpPr>
          <p:cNvPr id="10" name="Text 8"/>
          <p:cNvSpPr/>
          <p:nvPr/>
        </p:nvSpPr>
        <p:spPr>
          <a:xfrm>
            <a:off x="9778722" y="1847612"/>
            <a:ext cx="2501265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  <a:hlinkClick r:id="rId5" action="ppaction://hlinkfile"/>
              </a:rPr>
              <a:t>transactions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9778722" y="2287786"/>
            <a:ext cx="3652004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All financial transactions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987028" y="3053001"/>
            <a:ext cx="4077057" cy="1205389"/>
          </a:xfrm>
          <a:prstGeom prst="roundRect">
            <a:avLst>
              <a:gd name="adj" fmla="val 2646"/>
            </a:avLst>
          </a:prstGeom>
          <a:solidFill>
            <a:srgbClr val="2F2B54"/>
          </a:solidFill>
          <a:ln/>
        </p:spPr>
      </p:sp>
      <p:sp>
        <p:nvSpPr>
          <p:cNvPr id="13" name="Text 11"/>
          <p:cNvSpPr/>
          <p:nvPr/>
        </p:nvSpPr>
        <p:spPr>
          <a:xfrm>
            <a:off x="1199555" y="3265527"/>
            <a:ext cx="2501265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  <a:hlinkClick r:id="rId6" action="ppaction://hlinkfile"/>
              </a:rPr>
              <a:t>loans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199555" y="3705701"/>
            <a:ext cx="3652004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Loan accounts and status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5276612" y="3053001"/>
            <a:ext cx="4077057" cy="1205389"/>
          </a:xfrm>
          <a:prstGeom prst="roundRect">
            <a:avLst>
              <a:gd name="adj" fmla="val 2646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6" name="Text 14"/>
          <p:cNvSpPr/>
          <p:nvPr/>
        </p:nvSpPr>
        <p:spPr>
          <a:xfrm>
            <a:off x="5489138" y="3265527"/>
            <a:ext cx="2501265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  <a:hlinkClick r:id="rId7" action="ppaction://hlinkfile"/>
              </a:rPr>
              <a:t>credit_cards</a:t>
            </a:r>
            <a:endParaRPr lang="en-US" sz="1950" dirty="0"/>
          </a:p>
        </p:txBody>
      </p:sp>
      <p:sp>
        <p:nvSpPr>
          <p:cNvPr id="17" name="Text 15"/>
          <p:cNvSpPr/>
          <p:nvPr/>
        </p:nvSpPr>
        <p:spPr>
          <a:xfrm>
            <a:off x="5489138" y="3705701"/>
            <a:ext cx="3652004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Card details</a:t>
            </a:r>
            <a:endParaRPr lang="en-US" sz="1650" dirty="0"/>
          </a:p>
        </p:txBody>
      </p:sp>
      <p:sp>
        <p:nvSpPr>
          <p:cNvPr id="18" name="Shape 16"/>
          <p:cNvSpPr/>
          <p:nvPr/>
        </p:nvSpPr>
        <p:spPr>
          <a:xfrm>
            <a:off x="9566196" y="3053001"/>
            <a:ext cx="4077057" cy="1205389"/>
          </a:xfrm>
          <a:prstGeom prst="roundRect">
            <a:avLst>
              <a:gd name="adj" fmla="val 2646"/>
            </a:avLst>
          </a:prstGeom>
          <a:solidFill>
            <a:srgbClr val="2F2B54"/>
          </a:solidFill>
          <a:ln/>
        </p:spPr>
      </p:sp>
      <p:sp>
        <p:nvSpPr>
          <p:cNvPr id="19" name="Text 17"/>
          <p:cNvSpPr/>
          <p:nvPr/>
        </p:nvSpPr>
        <p:spPr>
          <a:xfrm>
            <a:off x="9778722" y="3265527"/>
            <a:ext cx="2501265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  <a:hlinkClick r:id="rId8" action="ppaction://hlinkfile"/>
              </a:rPr>
              <a:t>branches</a:t>
            </a:r>
            <a:endParaRPr lang="en-US" sz="1950" dirty="0"/>
          </a:p>
        </p:txBody>
      </p:sp>
      <p:sp>
        <p:nvSpPr>
          <p:cNvPr id="20" name="Text 18"/>
          <p:cNvSpPr/>
          <p:nvPr/>
        </p:nvSpPr>
        <p:spPr>
          <a:xfrm>
            <a:off x="9778722" y="3705701"/>
            <a:ext cx="3652004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Branch information</a:t>
            </a:r>
            <a:endParaRPr lang="en-US" sz="1650" dirty="0"/>
          </a:p>
        </p:txBody>
      </p:sp>
      <p:sp>
        <p:nvSpPr>
          <p:cNvPr id="21" name="Shape 19"/>
          <p:cNvSpPr/>
          <p:nvPr/>
        </p:nvSpPr>
        <p:spPr>
          <a:xfrm>
            <a:off x="987028" y="4470916"/>
            <a:ext cx="12656225" cy="1205389"/>
          </a:xfrm>
          <a:prstGeom prst="roundRect">
            <a:avLst>
              <a:gd name="adj" fmla="val 2646"/>
            </a:avLst>
          </a:prstGeom>
          <a:solidFill>
            <a:srgbClr val="2F2B54"/>
          </a:solidFill>
          <a:ln/>
        </p:spPr>
      </p:sp>
      <p:sp>
        <p:nvSpPr>
          <p:cNvPr id="22" name="Text 20"/>
          <p:cNvSpPr/>
          <p:nvPr/>
        </p:nvSpPr>
        <p:spPr>
          <a:xfrm>
            <a:off x="1199555" y="4683443"/>
            <a:ext cx="2501265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  <a:hlinkClick r:id="rId9" action="ppaction://hlinkfile"/>
              </a:rPr>
              <a:t>support_tickets</a:t>
            </a:r>
            <a:endParaRPr lang="en-US" sz="1950" dirty="0"/>
          </a:p>
        </p:txBody>
      </p:sp>
      <p:sp>
        <p:nvSpPr>
          <p:cNvPr id="23" name="Text 21"/>
          <p:cNvSpPr/>
          <p:nvPr/>
        </p:nvSpPr>
        <p:spPr>
          <a:xfrm>
            <a:off x="1199555" y="5123617"/>
            <a:ext cx="12231172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Customer support logs</a:t>
            </a:r>
            <a:endParaRPr lang="en-US" sz="1650" dirty="0"/>
          </a:p>
        </p:txBody>
      </p:sp>
      <p:sp>
        <p:nvSpPr>
          <p:cNvPr id="24" name="Text 22"/>
          <p:cNvSpPr/>
          <p:nvPr/>
        </p:nvSpPr>
        <p:spPr>
          <a:xfrm>
            <a:off x="987028" y="5995154"/>
            <a:ext cx="3001447" cy="375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Database Setup</a:t>
            </a:r>
            <a:endParaRPr lang="en-US" sz="2350" dirty="0"/>
          </a:p>
        </p:txBody>
      </p:sp>
      <p:sp>
        <p:nvSpPr>
          <p:cNvPr id="25" name="Text 23"/>
          <p:cNvSpPr/>
          <p:nvPr/>
        </p:nvSpPr>
        <p:spPr>
          <a:xfrm>
            <a:off x="987028" y="6689169"/>
            <a:ext cx="12656344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highlight>
                  <a:srgbClr val="1D19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CREATE DATABASE banksight_db;</a:t>
            </a:r>
            <a:endParaRPr lang="en-US" sz="1650" dirty="0"/>
          </a:p>
        </p:txBody>
      </p:sp>
      <p:sp>
        <p:nvSpPr>
          <p:cNvPr id="26" name="Text 24"/>
          <p:cNvSpPr/>
          <p:nvPr/>
        </p:nvSpPr>
        <p:spPr>
          <a:xfrm>
            <a:off x="987028" y="7306508"/>
            <a:ext cx="12656344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Tables created and populated via cleaned CSV/JSON.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41E0DEB-8CA4-6BEC-78CD-5FB7F72CAD10}"/>
              </a:ext>
            </a:extLst>
          </p:cNvPr>
          <p:cNvSpPr/>
          <p:nvPr/>
        </p:nvSpPr>
        <p:spPr>
          <a:xfrm>
            <a:off x="8377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BankSight: Your Interactive Banking Dashboard</a:t>
            </a:r>
            <a:endParaRPr lang="en-US" sz="44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E506536-755F-1D69-78C1-F59075EE3DF5}"/>
              </a:ext>
            </a:extLst>
          </p:cNvPr>
          <p:cNvSpPr/>
          <p:nvPr/>
        </p:nvSpPr>
        <p:spPr>
          <a:xfrm>
            <a:off x="8377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Discover BankSight, a multi-page Streamlit application designed for comprehensive banking operations and insights.</a:t>
            </a:r>
            <a:endParaRPr lang="en-US" sz="1850" dirty="0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48CF55E5-E41E-1379-D820-7D532B07A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116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D4106F4-0C0C-2FF5-D6EB-D53B22871ECF}"/>
              </a:ext>
            </a:extLst>
          </p:cNvPr>
          <p:cNvSpPr/>
          <p:nvPr/>
        </p:nvSpPr>
        <p:spPr>
          <a:xfrm>
            <a:off x="1007745" y="589598"/>
            <a:ext cx="7466290" cy="623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Dashboard Features: An Overview</a:t>
            </a:r>
            <a:endParaRPr lang="en-US" sz="39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3D3D2BEA-C932-A83D-3516-B68CFF4FFDE7}"/>
              </a:ext>
            </a:extLst>
          </p:cNvPr>
          <p:cNvSpPr/>
          <p:nvPr/>
        </p:nvSpPr>
        <p:spPr>
          <a:xfrm>
            <a:off x="1007745" y="1954411"/>
            <a:ext cx="6201489" cy="1542098"/>
          </a:xfrm>
          <a:prstGeom prst="roundRect">
            <a:avLst>
              <a:gd name="adj" fmla="val 7116"/>
            </a:avLst>
          </a:prstGeom>
          <a:solidFill>
            <a:srgbClr val="100C35"/>
          </a:solidFill>
          <a:ln/>
        </p:spPr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D23E2314-6EA1-1DF2-ACB5-2DD331E59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745" y="1931551"/>
            <a:ext cx="6201489" cy="91440"/>
          </a:xfrm>
          <a:prstGeom prst="rect">
            <a:avLst/>
          </a:prstGeom>
        </p:spPr>
      </p:pic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0F281784-AF12-0855-B375-D6FFE0797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652" y="1636633"/>
            <a:ext cx="635675" cy="635675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13D92A7C-76BB-9BAA-3222-3BF21CD640ED}"/>
              </a:ext>
            </a:extLst>
          </p:cNvPr>
          <p:cNvSpPr/>
          <p:nvPr/>
        </p:nvSpPr>
        <p:spPr>
          <a:xfrm>
            <a:off x="3981390" y="1795582"/>
            <a:ext cx="254198" cy="317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0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B0D30C23-3BC6-BB86-98D9-ED0C6DCAB93C}"/>
              </a:ext>
            </a:extLst>
          </p:cNvPr>
          <p:cNvSpPr/>
          <p:nvPr/>
        </p:nvSpPr>
        <p:spPr>
          <a:xfrm>
            <a:off x="1242417" y="2484120"/>
            <a:ext cx="2493050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Introduction</a:t>
            </a:r>
            <a:endParaRPr lang="en-US" sz="195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4A9972AC-9FFB-61BA-FCA6-A9FECE3260DC}"/>
              </a:ext>
            </a:extLst>
          </p:cNvPr>
          <p:cNvSpPr/>
          <p:nvPr/>
        </p:nvSpPr>
        <p:spPr>
          <a:xfrm>
            <a:off x="1242417" y="2922746"/>
            <a:ext cx="5732145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Project overview &amp; datasets.</a:t>
            </a:r>
            <a:endParaRPr lang="en-US" sz="1650" dirty="0"/>
          </a:p>
        </p:txBody>
      </p:sp>
      <p:sp>
        <p:nvSpPr>
          <p:cNvPr id="9" name="Shape 5">
            <a:extLst>
              <a:ext uri="{FF2B5EF4-FFF2-40B4-BE49-F238E27FC236}">
                <a16:creationId xmlns:a16="http://schemas.microsoft.com/office/drawing/2014/main" id="{F11743A2-4BC7-AF1C-97BD-53708CBD950A}"/>
              </a:ext>
            </a:extLst>
          </p:cNvPr>
          <p:cNvSpPr/>
          <p:nvPr/>
        </p:nvSpPr>
        <p:spPr>
          <a:xfrm>
            <a:off x="7421047" y="1954411"/>
            <a:ext cx="6201608" cy="1542098"/>
          </a:xfrm>
          <a:prstGeom prst="roundRect">
            <a:avLst>
              <a:gd name="adj" fmla="val 7116"/>
            </a:avLst>
          </a:prstGeom>
          <a:solidFill>
            <a:srgbClr val="100C35"/>
          </a:solidFill>
          <a:ln/>
        </p:spPr>
      </p:sp>
      <p:pic>
        <p:nvPicPr>
          <p:cNvPr id="10" name="Image 2" descr="preencoded.png">
            <a:extLst>
              <a:ext uri="{FF2B5EF4-FFF2-40B4-BE49-F238E27FC236}">
                <a16:creationId xmlns:a16="http://schemas.microsoft.com/office/drawing/2014/main" id="{53EAAEB8-7124-190E-43D3-A3EFAA17D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047" y="1931551"/>
            <a:ext cx="6201608" cy="91440"/>
          </a:xfrm>
          <a:prstGeom prst="rect">
            <a:avLst/>
          </a:prstGeom>
        </p:spPr>
      </p:pic>
      <p:pic>
        <p:nvPicPr>
          <p:cNvPr id="11" name="Image 3" descr="preencoded.png">
            <a:extLst>
              <a:ext uri="{FF2B5EF4-FFF2-40B4-BE49-F238E27FC236}">
                <a16:creationId xmlns:a16="http://schemas.microsoft.com/office/drawing/2014/main" id="{60D276FB-9A58-AF6D-D917-3A80B6F56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3954" y="1636633"/>
            <a:ext cx="635675" cy="635675"/>
          </a:xfrm>
          <a:prstGeom prst="rect">
            <a:avLst/>
          </a:prstGeom>
        </p:spPr>
      </p:pic>
      <p:sp>
        <p:nvSpPr>
          <p:cNvPr id="12" name="Text 6">
            <a:extLst>
              <a:ext uri="{FF2B5EF4-FFF2-40B4-BE49-F238E27FC236}">
                <a16:creationId xmlns:a16="http://schemas.microsoft.com/office/drawing/2014/main" id="{C9EDE98D-BC78-BE42-DEBE-29DAC3C7136A}"/>
              </a:ext>
            </a:extLst>
          </p:cNvPr>
          <p:cNvSpPr/>
          <p:nvPr/>
        </p:nvSpPr>
        <p:spPr>
          <a:xfrm>
            <a:off x="10394692" y="1795582"/>
            <a:ext cx="254198" cy="317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EEE4B8B9-1218-14FD-6F7D-13CDB16015FF}"/>
              </a:ext>
            </a:extLst>
          </p:cNvPr>
          <p:cNvSpPr/>
          <p:nvPr/>
        </p:nvSpPr>
        <p:spPr>
          <a:xfrm>
            <a:off x="7655719" y="2484120"/>
            <a:ext cx="2493050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View Tables</a:t>
            </a:r>
            <a:endParaRPr lang="en-US" sz="1950" dirty="0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276A3F94-37DE-812C-341B-1A3FC2AEAEDB}"/>
              </a:ext>
            </a:extLst>
          </p:cNvPr>
          <p:cNvSpPr/>
          <p:nvPr/>
        </p:nvSpPr>
        <p:spPr>
          <a:xfrm>
            <a:off x="7655719" y="2922746"/>
            <a:ext cx="5732264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Direct PostgreSQL data viewing.</a:t>
            </a:r>
            <a:endParaRPr lang="en-US" sz="1650" dirty="0"/>
          </a:p>
        </p:txBody>
      </p:sp>
      <p:sp>
        <p:nvSpPr>
          <p:cNvPr id="15" name="Shape 9">
            <a:extLst>
              <a:ext uri="{FF2B5EF4-FFF2-40B4-BE49-F238E27FC236}">
                <a16:creationId xmlns:a16="http://schemas.microsoft.com/office/drawing/2014/main" id="{C6542538-3144-83FB-BDCA-F011DB19AC97}"/>
              </a:ext>
            </a:extLst>
          </p:cNvPr>
          <p:cNvSpPr/>
          <p:nvPr/>
        </p:nvSpPr>
        <p:spPr>
          <a:xfrm>
            <a:off x="1007745" y="4026098"/>
            <a:ext cx="6201489" cy="1542098"/>
          </a:xfrm>
          <a:prstGeom prst="roundRect">
            <a:avLst>
              <a:gd name="adj" fmla="val 7116"/>
            </a:avLst>
          </a:prstGeom>
          <a:solidFill>
            <a:srgbClr val="100C35"/>
          </a:solidFill>
          <a:ln/>
        </p:spPr>
      </p:sp>
      <p:pic>
        <p:nvPicPr>
          <p:cNvPr id="16" name="Image 4" descr="preencoded.png">
            <a:extLst>
              <a:ext uri="{FF2B5EF4-FFF2-40B4-BE49-F238E27FC236}">
                <a16:creationId xmlns:a16="http://schemas.microsoft.com/office/drawing/2014/main" id="{D9F3215D-C21A-26B2-CC68-A9125887A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745" y="4003238"/>
            <a:ext cx="6201489" cy="91440"/>
          </a:xfrm>
          <a:prstGeom prst="rect">
            <a:avLst/>
          </a:prstGeom>
        </p:spPr>
      </p:pic>
      <p:pic>
        <p:nvPicPr>
          <p:cNvPr id="17" name="Image 5" descr="preencoded.png">
            <a:extLst>
              <a:ext uri="{FF2B5EF4-FFF2-40B4-BE49-F238E27FC236}">
                <a16:creationId xmlns:a16="http://schemas.microsoft.com/office/drawing/2014/main" id="{6F5B080C-FC8D-3815-C660-A5DDCECC4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652" y="3708321"/>
            <a:ext cx="635675" cy="635675"/>
          </a:xfrm>
          <a:prstGeom prst="rect">
            <a:avLst/>
          </a:prstGeom>
        </p:spPr>
      </p:pic>
      <p:sp>
        <p:nvSpPr>
          <p:cNvPr id="18" name="Text 10">
            <a:extLst>
              <a:ext uri="{FF2B5EF4-FFF2-40B4-BE49-F238E27FC236}">
                <a16:creationId xmlns:a16="http://schemas.microsoft.com/office/drawing/2014/main" id="{45BA6D27-6E2E-EF55-1994-7D3C782D62E6}"/>
              </a:ext>
            </a:extLst>
          </p:cNvPr>
          <p:cNvSpPr/>
          <p:nvPr/>
        </p:nvSpPr>
        <p:spPr>
          <a:xfrm>
            <a:off x="3981390" y="3867269"/>
            <a:ext cx="254198" cy="317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000" dirty="0"/>
          </a:p>
        </p:txBody>
      </p:sp>
      <p:sp>
        <p:nvSpPr>
          <p:cNvPr id="19" name="Text 11">
            <a:extLst>
              <a:ext uri="{FF2B5EF4-FFF2-40B4-BE49-F238E27FC236}">
                <a16:creationId xmlns:a16="http://schemas.microsoft.com/office/drawing/2014/main" id="{752DBAA9-3E0D-2C95-0A37-E7DC783F294D}"/>
              </a:ext>
            </a:extLst>
          </p:cNvPr>
          <p:cNvSpPr/>
          <p:nvPr/>
        </p:nvSpPr>
        <p:spPr>
          <a:xfrm>
            <a:off x="1242417" y="4555808"/>
            <a:ext cx="2493050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Filter Data</a:t>
            </a:r>
            <a:endParaRPr lang="en-US" sz="1950" dirty="0"/>
          </a:p>
        </p:txBody>
      </p:sp>
      <p:sp>
        <p:nvSpPr>
          <p:cNvPr id="20" name="Text 12">
            <a:extLst>
              <a:ext uri="{FF2B5EF4-FFF2-40B4-BE49-F238E27FC236}">
                <a16:creationId xmlns:a16="http://schemas.microsoft.com/office/drawing/2014/main" id="{6408378F-53DC-462B-1AE5-17DDA04C5CBE}"/>
              </a:ext>
            </a:extLst>
          </p:cNvPr>
          <p:cNvSpPr/>
          <p:nvPr/>
        </p:nvSpPr>
        <p:spPr>
          <a:xfrm>
            <a:off x="1242417" y="4994434"/>
            <a:ext cx="5732145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Real-time column-wise filtering.</a:t>
            </a:r>
            <a:endParaRPr lang="en-US" sz="1650" dirty="0"/>
          </a:p>
        </p:txBody>
      </p:sp>
      <p:sp>
        <p:nvSpPr>
          <p:cNvPr id="21" name="Shape 13">
            <a:extLst>
              <a:ext uri="{FF2B5EF4-FFF2-40B4-BE49-F238E27FC236}">
                <a16:creationId xmlns:a16="http://schemas.microsoft.com/office/drawing/2014/main" id="{1A5D96EE-4126-3F85-87CD-66ADECB85B5B}"/>
              </a:ext>
            </a:extLst>
          </p:cNvPr>
          <p:cNvSpPr/>
          <p:nvPr/>
        </p:nvSpPr>
        <p:spPr>
          <a:xfrm>
            <a:off x="7421047" y="4026098"/>
            <a:ext cx="6201608" cy="1542098"/>
          </a:xfrm>
          <a:prstGeom prst="roundRect">
            <a:avLst>
              <a:gd name="adj" fmla="val 7116"/>
            </a:avLst>
          </a:prstGeom>
          <a:solidFill>
            <a:srgbClr val="100C35"/>
          </a:solidFill>
          <a:ln/>
        </p:spPr>
      </p:sp>
      <p:pic>
        <p:nvPicPr>
          <p:cNvPr id="22" name="Image 6" descr="preencoded.png">
            <a:extLst>
              <a:ext uri="{FF2B5EF4-FFF2-40B4-BE49-F238E27FC236}">
                <a16:creationId xmlns:a16="http://schemas.microsoft.com/office/drawing/2014/main" id="{0CE6AA4E-5889-5EDD-6DA7-9A11C3471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047" y="4003238"/>
            <a:ext cx="6201608" cy="91440"/>
          </a:xfrm>
          <a:prstGeom prst="rect">
            <a:avLst/>
          </a:prstGeom>
        </p:spPr>
      </p:pic>
      <p:pic>
        <p:nvPicPr>
          <p:cNvPr id="23" name="Image 7" descr="preencoded.png">
            <a:extLst>
              <a:ext uri="{FF2B5EF4-FFF2-40B4-BE49-F238E27FC236}">
                <a16:creationId xmlns:a16="http://schemas.microsoft.com/office/drawing/2014/main" id="{BD422723-E8D9-A3A7-F2EC-E8D00D5CA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3954" y="3708321"/>
            <a:ext cx="635675" cy="635675"/>
          </a:xfrm>
          <a:prstGeom prst="rect">
            <a:avLst/>
          </a:prstGeom>
        </p:spPr>
      </p:pic>
      <p:sp>
        <p:nvSpPr>
          <p:cNvPr id="24" name="Text 14">
            <a:extLst>
              <a:ext uri="{FF2B5EF4-FFF2-40B4-BE49-F238E27FC236}">
                <a16:creationId xmlns:a16="http://schemas.microsoft.com/office/drawing/2014/main" id="{67775BCC-E576-3F9A-869A-5D620F77F4AB}"/>
              </a:ext>
            </a:extLst>
          </p:cNvPr>
          <p:cNvSpPr/>
          <p:nvPr/>
        </p:nvSpPr>
        <p:spPr>
          <a:xfrm>
            <a:off x="10394692" y="3867269"/>
            <a:ext cx="254198" cy="317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4</a:t>
            </a:r>
            <a:endParaRPr lang="en-US" sz="2000" dirty="0"/>
          </a:p>
        </p:txBody>
      </p:sp>
      <p:sp>
        <p:nvSpPr>
          <p:cNvPr id="25" name="Text 15">
            <a:extLst>
              <a:ext uri="{FF2B5EF4-FFF2-40B4-BE49-F238E27FC236}">
                <a16:creationId xmlns:a16="http://schemas.microsoft.com/office/drawing/2014/main" id="{825F0991-09FE-F015-76E3-03EA7DDC967D}"/>
              </a:ext>
            </a:extLst>
          </p:cNvPr>
          <p:cNvSpPr/>
          <p:nvPr/>
        </p:nvSpPr>
        <p:spPr>
          <a:xfrm>
            <a:off x="7655719" y="4555808"/>
            <a:ext cx="2493050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CRUD Operations</a:t>
            </a:r>
            <a:endParaRPr lang="en-US" sz="1950" dirty="0"/>
          </a:p>
        </p:txBody>
      </p:sp>
      <p:sp>
        <p:nvSpPr>
          <p:cNvPr id="26" name="Text 16">
            <a:extLst>
              <a:ext uri="{FF2B5EF4-FFF2-40B4-BE49-F238E27FC236}">
                <a16:creationId xmlns:a16="http://schemas.microsoft.com/office/drawing/2014/main" id="{1BF466B1-5247-4D13-FE4D-F80933FA13ED}"/>
              </a:ext>
            </a:extLst>
          </p:cNvPr>
          <p:cNvSpPr/>
          <p:nvPr/>
        </p:nvSpPr>
        <p:spPr>
          <a:xfrm>
            <a:off x="7655719" y="4994434"/>
            <a:ext cx="5732264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Create, Read, Update, Delete customer records.</a:t>
            </a:r>
            <a:endParaRPr lang="en-US" sz="1650" dirty="0"/>
          </a:p>
        </p:txBody>
      </p:sp>
      <p:sp>
        <p:nvSpPr>
          <p:cNvPr id="27" name="Shape 17">
            <a:extLst>
              <a:ext uri="{FF2B5EF4-FFF2-40B4-BE49-F238E27FC236}">
                <a16:creationId xmlns:a16="http://schemas.microsoft.com/office/drawing/2014/main" id="{B015EE10-1B64-1D9C-75D2-4F1AD5683C5C}"/>
              </a:ext>
            </a:extLst>
          </p:cNvPr>
          <p:cNvSpPr/>
          <p:nvPr/>
        </p:nvSpPr>
        <p:spPr>
          <a:xfrm>
            <a:off x="1007745" y="6097786"/>
            <a:ext cx="6201489" cy="1542098"/>
          </a:xfrm>
          <a:prstGeom prst="roundRect">
            <a:avLst>
              <a:gd name="adj" fmla="val 7116"/>
            </a:avLst>
          </a:prstGeom>
          <a:solidFill>
            <a:srgbClr val="100C35"/>
          </a:solidFill>
          <a:ln/>
        </p:spPr>
      </p:sp>
      <p:pic>
        <p:nvPicPr>
          <p:cNvPr id="28" name="Image 8" descr="preencoded.png">
            <a:extLst>
              <a:ext uri="{FF2B5EF4-FFF2-40B4-BE49-F238E27FC236}">
                <a16:creationId xmlns:a16="http://schemas.microsoft.com/office/drawing/2014/main" id="{D666C1C4-5428-876F-3956-4BAFE7E41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745" y="6074926"/>
            <a:ext cx="6201489" cy="91440"/>
          </a:xfrm>
          <a:prstGeom prst="rect">
            <a:avLst/>
          </a:prstGeom>
        </p:spPr>
      </p:pic>
      <p:pic>
        <p:nvPicPr>
          <p:cNvPr id="29" name="Image 9" descr="preencoded.png">
            <a:extLst>
              <a:ext uri="{FF2B5EF4-FFF2-40B4-BE49-F238E27FC236}">
                <a16:creationId xmlns:a16="http://schemas.microsoft.com/office/drawing/2014/main" id="{2487C6C5-6919-65B5-8BA4-BBD30CB3A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652" y="5780008"/>
            <a:ext cx="635675" cy="635675"/>
          </a:xfrm>
          <a:prstGeom prst="rect">
            <a:avLst/>
          </a:prstGeom>
        </p:spPr>
      </p:pic>
      <p:sp>
        <p:nvSpPr>
          <p:cNvPr id="30" name="Text 18">
            <a:extLst>
              <a:ext uri="{FF2B5EF4-FFF2-40B4-BE49-F238E27FC236}">
                <a16:creationId xmlns:a16="http://schemas.microsoft.com/office/drawing/2014/main" id="{2D0FB493-03A0-E4AA-D971-269918DC6527}"/>
              </a:ext>
            </a:extLst>
          </p:cNvPr>
          <p:cNvSpPr/>
          <p:nvPr/>
        </p:nvSpPr>
        <p:spPr>
          <a:xfrm>
            <a:off x="3981390" y="5938957"/>
            <a:ext cx="254198" cy="317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5</a:t>
            </a:r>
            <a:endParaRPr lang="en-US" sz="2000" dirty="0"/>
          </a:p>
        </p:txBody>
      </p:sp>
      <p:sp>
        <p:nvSpPr>
          <p:cNvPr id="31" name="Text 19">
            <a:extLst>
              <a:ext uri="{FF2B5EF4-FFF2-40B4-BE49-F238E27FC236}">
                <a16:creationId xmlns:a16="http://schemas.microsoft.com/office/drawing/2014/main" id="{98BC4AD6-3189-E261-FE63-D8E2CE4A3FD9}"/>
              </a:ext>
            </a:extLst>
          </p:cNvPr>
          <p:cNvSpPr/>
          <p:nvPr/>
        </p:nvSpPr>
        <p:spPr>
          <a:xfrm>
            <a:off x="1242417" y="6627495"/>
            <a:ext cx="2649260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Credit/Debit Simulation</a:t>
            </a:r>
            <a:endParaRPr lang="en-US" sz="1950" dirty="0"/>
          </a:p>
        </p:txBody>
      </p:sp>
      <p:sp>
        <p:nvSpPr>
          <p:cNvPr id="32" name="Text 20">
            <a:extLst>
              <a:ext uri="{FF2B5EF4-FFF2-40B4-BE49-F238E27FC236}">
                <a16:creationId xmlns:a16="http://schemas.microsoft.com/office/drawing/2014/main" id="{2AFD59C0-5831-E4E6-B630-655F789BC56F}"/>
              </a:ext>
            </a:extLst>
          </p:cNvPr>
          <p:cNvSpPr/>
          <p:nvPr/>
        </p:nvSpPr>
        <p:spPr>
          <a:xfrm>
            <a:off x="1242417" y="7066121"/>
            <a:ext cx="5732145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Real transaction logic with ₹1000 min balance rule.</a:t>
            </a:r>
            <a:endParaRPr lang="en-US" sz="1650" dirty="0"/>
          </a:p>
        </p:txBody>
      </p:sp>
      <p:sp>
        <p:nvSpPr>
          <p:cNvPr id="33" name="Shape 21">
            <a:extLst>
              <a:ext uri="{FF2B5EF4-FFF2-40B4-BE49-F238E27FC236}">
                <a16:creationId xmlns:a16="http://schemas.microsoft.com/office/drawing/2014/main" id="{D0A10169-64E1-DCA2-7D46-E0F5D7DA2BB6}"/>
              </a:ext>
            </a:extLst>
          </p:cNvPr>
          <p:cNvSpPr/>
          <p:nvPr/>
        </p:nvSpPr>
        <p:spPr>
          <a:xfrm>
            <a:off x="7421047" y="6097786"/>
            <a:ext cx="6201608" cy="1542098"/>
          </a:xfrm>
          <a:prstGeom prst="roundRect">
            <a:avLst>
              <a:gd name="adj" fmla="val 7116"/>
            </a:avLst>
          </a:prstGeom>
          <a:solidFill>
            <a:srgbClr val="100C35"/>
          </a:solidFill>
          <a:ln/>
        </p:spPr>
      </p:sp>
      <p:pic>
        <p:nvPicPr>
          <p:cNvPr id="34" name="Image 10" descr="preencoded.png">
            <a:extLst>
              <a:ext uri="{FF2B5EF4-FFF2-40B4-BE49-F238E27FC236}">
                <a16:creationId xmlns:a16="http://schemas.microsoft.com/office/drawing/2014/main" id="{16E83539-715F-8FB0-F5CD-822B8EEA2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047" y="6074926"/>
            <a:ext cx="6201608" cy="91440"/>
          </a:xfrm>
          <a:prstGeom prst="rect">
            <a:avLst/>
          </a:prstGeom>
        </p:spPr>
      </p:pic>
      <p:pic>
        <p:nvPicPr>
          <p:cNvPr id="35" name="Image 11" descr="preencoded.png">
            <a:extLst>
              <a:ext uri="{FF2B5EF4-FFF2-40B4-BE49-F238E27FC236}">
                <a16:creationId xmlns:a16="http://schemas.microsoft.com/office/drawing/2014/main" id="{AE081E7F-FF57-DE4B-2EB7-C6A0C192D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3954" y="5780008"/>
            <a:ext cx="635675" cy="635675"/>
          </a:xfrm>
          <a:prstGeom prst="rect">
            <a:avLst/>
          </a:prstGeom>
        </p:spPr>
      </p:pic>
      <p:sp>
        <p:nvSpPr>
          <p:cNvPr id="36" name="Text 22">
            <a:extLst>
              <a:ext uri="{FF2B5EF4-FFF2-40B4-BE49-F238E27FC236}">
                <a16:creationId xmlns:a16="http://schemas.microsoft.com/office/drawing/2014/main" id="{9D4E6F3C-163A-08C2-B55B-EF49E618EF8C}"/>
              </a:ext>
            </a:extLst>
          </p:cNvPr>
          <p:cNvSpPr/>
          <p:nvPr/>
        </p:nvSpPr>
        <p:spPr>
          <a:xfrm>
            <a:off x="10394692" y="5938957"/>
            <a:ext cx="254198" cy="317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6</a:t>
            </a:r>
            <a:endParaRPr lang="en-US" sz="2000" dirty="0"/>
          </a:p>
        </p:txBody>
      </p:sp>
      <p:sp>
        <p:nvSpPr>
          <p:cNvPr id="37" name="Text 23">
            <a:extLst>
              <a:ext uri="{FF2B5EF4-FFF2-40B4-BE49-F238E27FC236}">
                <a16:creationId xmlns:a16="http://schemas.microsoft.com/office/drawing/2014/main" id="{04F2804A-A7A7-EFF3-481F-53653E47C799}"/>
              </a:ext>
            </a:extLst>
          </p:cNvPr>
          <p:cNvSpPr/>
          <p:nvPr/>
        </p:nvSpPr>
        <p:spPr>
          <a:xfrm>
            <a:off x="7655719" y="6627495"/>
            <a:ext cx="2493050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Analytical Insights</a:t>
            </a:r>
            <a:endParaRPr lang="en-US" sz="1950" dirty="0"/>
          </a:p>
        </p:txBody>
      </p:sp>
      <p:sp>
        <p:nvSpPr>
          <p:cNvPr id="38" name="Text 24">
            <a:extLst>
              <a:ext uri="{FF2B5EF4-FFF2-40B4-BE49-F238E27FC236}">
                <a16:creationId xmlns:a16="http://schemas.microsoft.com/office/drawing/2014/main" id="{BAD598FA-E9AD-5507-23A5-21D293C792AB}"/>
              </a:ext>
            </a:extLst>
          </p:cNvPr>
          <p:cNvSpPr/>
          <p:nvPr/>
        </p:nvSpPr>
        <p:spPr>
          <a:xfrm>
            <a:off x="7655719" y="7066121"/>
            <a:ext cx="5732264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15+ SQL-based business &amp; fraud detection queries.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3658033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77070C9-99C9-8A18-0DC4-0B57FE182883}"/>
              </a:ext>
            </a:extLst>
          </p:cNvPr>
          <p:cNvSpPr/>
          <p:nvPr/>
        </p:nvSpPr>
        <p:spPr>
          <a:xfrm>
            <a:off x="2067758" y="484703"/>
            <a:ext cx="5824895" cy="518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Analytical Insights: Key Queries</a:t>
            </a:r>
            <a:endParaRPr lang="en-US" sz="32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FC2855BD-8711-08D5-69CA-36C0C44AF039}"/>
              </a:ext>
            </a:extLst>
          </p:cNvPr>
          <p:cNvSpPr/>
          <p:nvPr/>
        </p:nvSpPr>
        <p:spPr>
          <a:xfrm>
            <a:off x="2067758" y="1355765"/>
            <a:ext cx="10494764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Gain deep business intelligence and fraud detection capabilities through a suite of SQL-based queries.</a:t>
            </a:r>
            <a:endParaRPr lang="en-US" sz="16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5DD2774A-C9EE-FD94-58CF-6972E4C739CB}"/>
              </a:ext>
            </a:extLst>
          </p:cNvPr>
          <p:cNvSpPr/>
          <p:nvPr/>
        </p:nvSpPr>
        <p:spPr>
          <a:xfrm>
            <a:off x="2067758" y="1994654"/>
            <a:ext cx="5032296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City-wise customers count &amp; avg balance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357E32F3-0224-E1E2-0201-BE5495AE4DA5}"/>
              </a:ext>
            </a:extLst>
          </p:cNvPr>
          <p:cNvSpPr/>
          <p:nvPr/>
        </p:nvSpPr>
        <p:spPr>
          <a:xfrm>
            <a:off x="2067758" y="2338387"/>
            <a:ext cx="5032296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Highest total balance by account type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137EE78B-9F62-557E-9C07-51C4B06627F5}"/>
              </a:ext>
            </a:extLst>
          </p:cNvPr>
          <p:cNvSpPr/>
          <p:nvPr/>
        </p:nvSpPr>
        <p:spPr>
          <a:xfrm>
            <a:off x="2067758" y="2682121"/>
            <a:ext cx="5032296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Top 10 customers by balance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1AAB6F7E-D937-502D-101B-88194F3DA3A8}"/>
              </a:ext>
            </a:extLst>
          </p:cNvPr>
          <p:cNvSpPr/>
          <p:nvPr/>
        </p:nvSpPr>
        <p:spPr>
          <a:xfrm>
            <a:off x="2067758" y="3025854"/>
            <a:ext cx="5032296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Customers joined in 2023 with balance &gt; 1,00,000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4F472512-844D-712C-26A7-4721A2CD8A58}"/>
              </a:ext>
            </a:extLst>
          </p:cNvPr>
          <p:cNvSpPr/>
          <p:nvPr/>
        </p:nvSpPr>
        <p:spPr>
          <a:xfrm>
            <a:off x="2067758" y="3369588"/>
            <a:ext cx="5032296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Total transaction amount by type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7568C79D-4883-075E-285E-F4EC1203EEA5}"/>
              </a:ext>
            </a:extLst>
          </p:cNvPr>
          <p:cNvSpPr/>
          <p:nvPr/>
        </p:nvSpPr>
        <p:spPr>
          <a:xfrm>
            <a:off x="2067758" y="3713321"/>
            <a:ext cx="5032296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Failed transactions count by type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29226F2E-B47B-20CA-21F1-D8A4A6A9C5A5}"/>
              </a:ext>
            </a:extLst>
          </p:cNvPr>
          <p:cNvSpPr/>
          <p:nvPr/>
        </p:nvSpPr>
        <p:spPr>
          <a:xfrm>
            <a:off x="2067758" y="4057055"/>
            <a:ext cx="5032296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Total transactions count by type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1" name="Image 0" descr="preencoded.png">
            <a:extLst>
              <a:ext uri="{FF2B5EF4-FFF2-40B4-BE49-F238E27FC236}">
                <a16:creationId xmlns:a16="http://schemas.microsoft.com/office/drawing/2014/main" id="{9E550E1B-6B37-B9FA-50AD-21EA4046C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883" y="2034302"/>
            <a:ext cx="5032296" cy="5032296"/>
          </a:xfrm>
          <a:prstGeom prst="rect">
            <a:avLst/>
          </a:prstGeom>
        </p:spPr>
      </p:pic>
      <p:sp>
        <p:nvSpPr>
          <p:cNvPr id="12" name="Text 9">
            <a:extLst>
              <a:ext uri="{FF2B5EF4-FFF2-40B4-BE49-F238E27FC236}">
                <a16:creationId xmlns:a16="http://schemas.microsoft.com/office/drawing/2014/main" id="{556D6EEE-2FA9-AB54-DC80-D0518BD26018}"/>
              </a:ext>
            </a:extLst>
          </p:cNvPr>
          <p:cNvSpPr/>
          <p:nvPr/>
        </p:nvSpPr>
        <p:spPr>
          <a:xfrm>
            <a:off x="2067758" y="7463076"/>
            <a:ext cx="10494764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Each query provides SQL logic, tabular results, and visual charts (Bar, Pie, Line) for transparency and clarity.</a:t>
            </a:r>
            <a:endParaRPr lang="en-US" sz="1600" dirty="0"/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487D6777-439C-3F20-8380-2D9A5C81423F}"/>
              </a:ext>
            </a:extLst>
          </p:cNvPr>
          <p:cNvSpPr/>
          <p:nvPr/>
        </p:nvSpPr>
        <p:spPr>
          <a:xfrm>
            <a:off x="2067758" y="4390576"/>
            <a:ext cx="5032296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Customers with 5+ high-value transactions (&gt; ₹20,000)</a:t>
            </a:r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4CDDFF76-C883-F60A-202A-96C6967C1A21}"/>
              </a:ext>
            </a:extLst>
          </p:cNvPr>
          <p:cNvSpPr/>
          <p:nvPr/>
        </p:nvSpPr>
        <p:spPr>
          <a:xfrm>
            <a:off x="2067758" y="4724097"/>
            <a:ext cx="5032296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Average loan amount &amp; interest rate by loan type</a:t>
            </a:r>
          </a:p>
        </p:txBody>
      </p:sp>
      <p:sp>
        <p:nvSpPr>
          <p:cNvPr id="15" name="Text 8">
            <a:extLst>
              <a:ext uri="{FF2B5EF4-FFF2-40B4-BE49-F238E27FC236}">
                <a16:creationId xmlns:a16="http://schemas.microsoft.com/office/drawing/2014/main" id="{66C70CE4-16B7-A924-D3D4-5983C2650C4A}"/>
              </a:ext>
            </a:extLst>
          </p:cNvPr>
          <p:cNvSpPr/>
          <p:nvPr/>
        </p:nvSpPr>
        <p:spPr>
          <a:xfrm>
            <a:off x="2060376" y="5077366"/>
            <a:ext cx="5032296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Customers with more than one active/approved loan</a:t>
            </a:r>
          </a:p>
        </p:txBody>
      </p:sp>
      <p:sp>
        <p:nvSpPr>
          <p:cNvPr id="16" name="Text 8">
            <a:extLst>
              <a:ext uri="{FF2B5EF4-FFF2-40B4-BE49-F238E27FC236}">
                <a16:creationId xmlns:a16="http://schemas.microsoft.com/office/drawing/2014/main" id="{D03C2C77-541E-7304-F055-D583D55E2DD7}"/>
              </a:ext>
            </a:extLst>
          </p:cNvPr>
          <p:cNvSpPr/>
          <p:nvPr/>
        </p:nvSpPr>
        <p:spPr>
          <a:xfrm>
            <a:off x="2060376" y="5396001"/>
            <a:ext cx="5032296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Top 5 customers with highest outstanding loan amount</a:t>
            </a:r>
          </a:p>
        </p:txBody>
      </p:sp>
      <p:sp>
        <p:nvSpPr>
          <p:cNvPr id="17" name="Text 8">
            <a:extLst>
              <a:ext uri="{FF2B5EF4-FFF2-40B4-BE49-F238E27FC236}">
                <a16:creationId xmlns:a16="http://schemas.microsoft.com/office/drawing/2014/main" id="{F368C2C4-E91F-355B-F6B2-CD12C08EE1D4}"/>
              </a:ext>
            </a:extLst>
          </p:cNvPr>
          <p:cNvSpPr/>
          <p:nvPr/>
        </p:nvSpPr>
        <p:spPr>
          <a:xfrm>
            <a:off x="2067758" y="5741842"/>
            <a:ext cx="5032296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Average loan amount per branch</a:t>
            </a:r>
          </a:p>
        </p:txBody>
      </p:sp>
      <p:sp>
        <p:nvSpPr>
          <p:cNvPr id="18" name="Text 8">
            <a:extLst>
              <a:ext uri="{FF2B5EF4-FFF2-40B4-BE49-F238E27FC236}">
                <a16:creationId xmlns:a16="http://schemas.microsoft.com/office/drawing/2014/main" id="{45B17709-F24A-F1D3-97B5-522F295EF3DF}"/>
              </a:ext>
            </a:extLst>
          </p:cNvPr>
          <p:cNvSpPr/>
          <p:nvPr/>
        </p:nvSpPr>
        <p:spPr>
          <a:xfrm>
            <a:off x="2060376" y="6048553"/>
            <a:ext cx="5032296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Customers distribution by age group</a:t>
            </a:r>
          </a:p>
        </p:txBody>
      </p:sp>
      <p:sp>
        <p:nvSpPr>
          <p:cNvPr id="19" name="Text 8">
            <a:extLst>
              <a:ext uri="{FF2B5EF4-FFF2-40B4-BE49-F238E27FC236}">
                <a16:creationId xmlns:a16="http://schemas.microsoft.com/office/drawing/2014/main" id="{F756719D-CB8E-5B07-A011-D78AF1811148}"/>
              </a:ext>
            </a:extLst>
          </p:cNvPr>
          <p:cNvSpPr/>
          <p:nvPr/>
        </p:nvSpPr>
        <p:spPr>
          <a:xfrm>
            <a:off x="2060376" y="6350859"/>
            <a:ext cx="5032296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Issue categories with longest average resolution time</a:t>
            </a:r>
          </a:p>
        </p:txBody>
      </p:sp>
      <p:sp>
        <p:nvSpPr>
          <p:cNvPr id="20" name="Text 8">
            <a:extLst>
              <a:ext uri="{FF2B5EF4-FFF2-40B4-BE49-F238E27FC236}">
                <a16:creationId xmlns:a16="http://schemas.microsoft.com/office/drawing/2014/main" id="{D9B2DC71-A38C-4DFF-88BF-981E8FA58418}"/>
              </a:ext>
            </a:extLst>
          </p:cNvPr>
          <p:cNvSpPr/>
          <p:nvPr/>
        </p:nvSpPr>
        <p:spPr>
          <a:xfrm>
            <a:off x="2067758" y="6669693"/>
            <a:ext cx="5032296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Support agents resolving most critical tickets with rating ≥ 4</a:t>
            </a:r>
          </a:p>
        </p:txBody>
      </p:sp>
    </p:spTree>
    <p:extLst>
      <p:ext uri="{BB962C8B-B14F-4D97-AF65-F5344CB8AC3E}">
        <p14:creationId xmlns:p14="http://schemas.microsoft.com/office/powerpoint/2010/main" val="3505922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DBAECE2-E6D3-8C17-5EF8-E18057BC9F67}"/>
              </a:ext>
            </a:extLst>
          </p:cNvPr>
          <p:cNvSpPr/>
          <p:nvPr/>
        </p:nvSpPr>
        <p:spPr>
          <a:xfrm>
            <a:off x="3752612" y="329089"/>
            <a:ext cx="388870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Interactive Banking Operations</a:t>
            </a:r>
            <a:endParaRPr lang="en-US" sz="22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AB6212D4-F7A9-2FE5-661D-7FD4E80E85C0}"/>
              </a:ext>
            </a:extLst>
          </p:cNvPr>
          <p:cNvSpPr/>
          <p:nvPr/>
        </p:nvSpPr>
        <p:spPr>
          <a:xfrm>
            <a:off x="7307461" y="920353"/>
            <a:ext cx="15240" cy="6795849"/>
          </a:xfrm>
          <a:prstGeom prst="roundRect">
            <a:avLst>
              <a:gd name="adj" fmla="val 117806"/>
            </a:avLst>
          </a:prstGeom>
          <a:solidFill>
            <a:srgbClr val="48446D"/>
          </a:solidFill>
          <a:ln/>
        </p:spPr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008DC4A8-A84B-E737-10EC-E42675E0BA93}"/>
              </a:ext>
            </a:extLst>
          </p:cNvPr>
          <p:cNvSpPr/>
          <p:nvPr/>
        </p:nvSpPr>
        <p:spPr>
          <a:xfrm>
            <a:off x="3737372" y="920353"/>
            <a:ext cx="3562469" cy="3278267"/>
          </a:xfrm>
          <a:prstGeom prst="roundRect">
            <a:avLst>
              <a:gd name="adj" fmla="val 548"/>
            </a:avLst>
          </a:prstGeom>
          <a:solidFill>
            <a:srgbClr val="2F2B54"/>
          </a:solidFill>
          <a:ln/>
        </p:spPr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A0010661-56C5-6A5A-F3AA-B18C67791064}"/>
              </a:ext>
            </a:extLst>
          </p:cNvPr>
          <p:cNvSpPr/>
          <p:nvPr/>
        </p:nvSpPr>
        <p:spPr>
          <a:xfrm>
            <a:off x="5625465" y="1040011"/>
            <a:ext cx="1554718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1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CRUD: Customer Records</a:t>
            </a:r>
            <a:endParaRPr lang="en-US" sz="11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7BB25C4C-0C9C-1671-AAF6-5408E55480F2}"/>
              </a:ext>
            </a:extLst>
          </p:cNvPr>
          <p:cNvSpPr/>
          <p:nvPr/>
        </p:nvSpPr>
        <p:spPr>
          <a:xfrm>
            <a:off x="3857030" y="1287780"/>
            <a:ext cx="3323153" cy="382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1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Full customer record management with instant database synchronisation.</a:t>
            </a:r>
            <a:endParaRPr lang="en-US" sz="1100" dirty="0"/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5F56DAFB-5F7D-0BDB-F04B-497F3C4D2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030" y="1805226"/>
            <a:ext cx="3323153" cy="2273737"/>
          </a:xfrm>
          <a:prstGeom prst="rect">
            <a:avLst/>
          </a:prstGeom>
        </p:spPr>
      </p:pic>
      <p:sp>
        <p:nvSpPr>
          <p:cNvPr id="8" name="Shape 5">
            <a:extLst>
              <a:ext uri="{FF2B5EF4-FFF2-40B4-BE49-F238E27FC236}">
                <a16:creationId xmlns:a16="http://schemas.microsoft.com/office/drawing/2014/main" id="{C6CEFEA6-CF2A-CE24-E0B9-2AEC93B08408}"/>
              </a:ext>
            </a:extLst>
          </p:cNvPr>
          <p:cNvSpPr/>
          <p:nvPr/>
        </p:nvSpPr>
        <p:spPr>
          <a:xfrm>
            <a:off x="7330321" y="4437936"/>
            <a:ext cx="3562588" cy="3278267"/>
          </a:xfrm>
          <a:prstGeom prst="rect">
            <a:avLst/>
          </a:prstGeom>
          <a:solidFill>
            <a:srgbClr val="2F2B54"/>
          </a:solidFill>
          <a:ln/>
        </p:spPr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25A978DA-FE74-7519-00DD-6C30E5BFA2C9}"/>
              </a:ext>
            </a:extLst>
          </p:cNvPr>
          <p:cNvSpPr/>
          <p:nvPr/>
        </p:nvSpPr>
        <p:spPr>
          <a:xfrm>
            <a:off x="7449979" y="4557593"/>
            <a:ext cx="1452324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Transaction Simulation</a:t>
            </a:r>
            <a:endParaRPr lang="en-US" sz="1100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F0591AC1-7F49-15E7-D5A8-D776206B0AC1}"/>
              </a:ext>
            </a:extLst>
          </p:cNvPr>
          <p:cNvSpPr/>
          <p:nvPr/>
        </p:nvSpPr>
        <p:spPr>
          <a:xfrm>
            <a:off x="7449979" y="4805362"/>
            <a:ext cx="3323273" cy="382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Check balance, deposit (Credit), and withdraw (Debit) with real-time updates.</a:t>
            </a:r>
            <a:endParaRPr lang="en-US" sz="1100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D51908DE-0A31-8A92-5068-041C1D54C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979" y="5322808"/>
            <a:ext cx="3323273" cy="2273737"/>
          </a:xfrm>
          <a:prstGeom prst="rect">
            <a:avLst/>
          </a:prstGeom>
        </p:spPr>
      </p:pic>
      <p:sp>
        <p:nvSpPr>
          <p:cNvPr id="12" name="Text 8">
            <a:extLst>
              <a:ext uri="{FF2B5EF4-FFF2-40B4-BE49-F238E27FC236}">
                <a16:creationId xmlns:a16="http://schemas.microsoft.com/office/drawing/2014/main" id="{F5444EA7-6B41-8C6B-471A-32F0B2DCB1FC}"/>
              </a:ext>
            </a:extLst>
          </p:cNvPr>
          <p:cNvSpPr/>
          <p:nvPr/>
        </p:nvSpPr>
        <p:spPr>
          <a:xfrm>
            <a:off x="3752612" y="7850743"/>
            <a:ext cx="7125057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Enforces a minimum balance rule of ₹1000 for all transactions.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12259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F564BAE-2712-AA6F-CF56-7D10A9135385}"/>
              </a:ext>
            </a:extLst>
          </p:cNvPr>
          <p:cNvSpPr/>
          <p:nvPr/>
        </p:nvSpPr>
        <p:spPr>
          <a:xfrm>
            <a:off x="3246477" y="376714"/>
            <a:ext cx="5417701" cy="401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Deployment Options: Ready for Cloud</a:t>
            </a:r>
            <a:endParaRPr lang="en-US" sz="25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F09F87EA-985B-E07E-DB06-3AFE69E2087D}"/>
              </a:ext>
            </a:extLst>
          </p:cNvPr>
          <p:cNvSpPr/>
          <p:nvPr/>
        </p:nvSpPr>
        <p:spPr>
          <a:xfrm>
            <a:off x="3246477" y="1052036"/>
            <a:ext cx="8137446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BankSight is designed for flexible deployment, both locally and in the cloud.</a:t>
            </a:r>
            <a:endParaRPr lang="en-US" sz="14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62363471-1A4F-46E1-D162-BDFA10A5326D}"/>
              </a:ext>
            </a:extLst>
          </p:cNvPr>
          <p:cNvSpPr/>
          <p:nvPr/>
        </p:nvSpPr>
        <p:spPr>
          <a:xfrm>
            <a:off x="3246477" y="1561028"/>
            <a:ext cx="2359700" cy="241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Local Deployment (4 Steps)</a:t>
            </a:r>
            <a:endParaRPr lang="en-US" sz="16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CC6897AC-BDE3-8DBF-D35F-1E152ABFC14C}"/>
              </a:ext>
            </a:extLst>
          </p:cNvPr>
          <p:cNvSpPr/>
          <p:nvPr/>
        </p:nvSpPr>
        <p:spPr>
          <a:xfrm>
            <a:off x="3246477" y="1955959"/>
            <a:ext cx="136684" cy="170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9E1FF"/>
                </a:solidFill>
                <a:latin typeface="Segoe UI" panose="020B0502040204020203" pitchFamily="34" charset="0"/>
                <a:ea typeface="Kanit Light" pitchFamily="34" charset="-122"/>
                <a:cs typeface="Segoe UI" panose="020B0502040204020203" pitchFamily="34" charset="0"/>
              </a:rPr>
              <a:t>01</a:t>
            </a:r>
            <a:endParaRPr lang="en-US" sz="1050" dirty="0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9F034D3A-48BF-BC2F-B36D-D28AB1969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477" y="2173010"/>
            <a:ext cx="3902035" cy="15240"/>
          </a:xfrm>
          <a:prstGeom prst="rect">
            <a:avLst/>
          </a:prstGeom>
        </p:spPr>
      </p:pic>
      <p:sp>
        <p:nvSpPr>
          <p:cNvPr id="7" name="Text 4">
            <a:extLst>
              <a:ext uri="{FF2B5EF4-FFF2-40B4-BE49-F238E27FC236}">
                <a16:creationId xmlns:a16="http://schemas.microsoft.com/office/drawing/2014/main" id="{8D5729A3-AFA6-4813-1005-4BD172A676E3}"/>
              </a:ext>
            </a:extLst>
          </p:cNvPr>
          <p:cNvSpPr/>
          <p:nvPr/>
        </p:nvSpPr>
        <p:spPr>
          <a:xfrm>
            <a:off x="3246477" y="2271832"/>
            <a:ext cx="1608177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Open Terminal</a:t>
            </a:r>
            <a:endParaRPr lang="en-US" sz="140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F65CEB10-8737-E85B-AEE1-60B731806E52}"/>
              </a:ext>
            </a:extLst>
          </p:cNvPr>
          <p:cNvSpPr/>
          <p:nvPr/>
        </p:nvSpPr>
        <p:spPr>
          <a:xfrm>
            <a:off x="3246477" y="2609493"/>
            <a:ext cx="3902035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Navigate to the </a:t>
            </a:r>
            <a:r>
              <a:rPr lang="en-US" sz="1200" dirty="0">
                <a:solidFill>
                  <a:srgbClr val="D9E1FF"/>
                </a:solidFill>
                <a:highlight>
                  <a:srgbClr val="1D19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banksight_app</a:t>
            </a: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directory.</a:t>
            </a:r>
            <a:endParaRPr lang="en-US" sz="12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70864F76-1545-C7E9-DA95-2007E988CA09}"/>
              </a:ext>
            </a:extLst>
          </p:cNvPr>
          <p:cNvSpPr/>
          <p:nvPr/>
        </p:nvSpPr>
        <p:spPr>
          <a:xfrm>
            <a:off x="3246477" y="3090148"/>
            <a:ext cx="136684" cy="170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9E1FF"/>
                </a:solidFill>
                <a:latin typeface="Segoe UI" panose="020B0502040204020203" pitchFamily="34" charset="0"/>
                <a:ea typeface="Kanit Light" pitchFamily="34" charset="-122"/>
                <a:cs typeface="Segoe UI" panose="020B0502040204020203" pitchFamily="34" charset="0"/>
              </a:rPr>
              <a:t>02</a:t>
            </a:r>
            <a:endParaRPr lang="en-US" sz="1050" dirty="0"/>
          </a:p>
        </p:txBody>
      </p:sp>
      <p:pic>
        <p:nvPicPr>
          <p:cNvPr id="10" name="Image 1" descr="preencoded.png">
            <a:extLst>
              <a:ext uri="{FF2B5EF4-FFF2-40B4-BE49-F238E27FC236}">
                <a16:creationId xmlns:a16="http://schemas.microsoft.com/office/drawing/2014/main" id="{63904DDA-AD4F-61C4-A23B-2E34A43FD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477" y="3279934"/>
            <a:ext cx="3902035" cy="15240"/>
          </a:xfrm>
          <a:prstGeom prst="rect">
            <a:avLst/>
          </a:prstGeom>
        </p:spPr>
      </p:pic>
      <p:sp>
        <p:nvSpPr>
          <p:cNvPr id="11" name="Text 7">
            <a:extLst>
              <a:ext uri="{FF2B5EF4-FFF2-40B4-BE49-F238E27FC236}">
                <a16:creationId xmlns:a16="http://schemas.microsoft.com/office/drawing/2014/main" id="{552D8F4F-C026-C3B3-4E6C-5EEB03ABAA64}"/>
              </a:ext>
            </a:extLst>
          </p:cNvPr>
          <p:cNvSpPr/>
          <p:nvPr/>
        </p:nvSpPr>
        <p:spPr>
          <a:xfrm>
            <a:off x="3246477" y="3406021"/>
            <a:ext cx="1608177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Run Streamlit</a:t>
            </a:r>
            <a:endParaRPr lang="en-US" sz="1400" dirty="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2DEA7367-079E-7E36-4BF9-4C7F50FF4F5C}"/>
              </a:ext>
            </a:extLst>
          </p:cNvPr>
          <p:cNvSpPr/>
          <p:nvPr/>
        </p:nvSpPr>
        <p:spPr>
          <a:xfrm>
            <a:off x="3246477" y="3743682"/>
            <a:ext cx="3902035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Execute </a:t>
            </a:r>
            <a:r>
              <a:rPr lang="en-US" sz="1200" dirty="0">
                <a:solidFill>
                  <a:srgbClr val="D9E1FF"/>
                </a:solidFill>
                <a:highlight>
                  <a:srgbClr val="1D19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streamlit run app.py</a:t>
            </a: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.</a:t>
            </a:r>
            <a:endParaRPr lang="en-US" sz="1200" dirty="0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7EEF5609-3A3A-B7D2-CB42-8F1DBB1B0859}"/>
              </a:ext>
            </a:extLst>
          </p:cNvPr>
          <p:cNvSpPr/>
          <p:nvPr/>
        </p:nvSpPr>
        <p:spPr>
          <a:xfrm>
            <a:off x="3246477" y="4224338"/>
            <a:ext cx="136684" cy="170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9E1FF"/>
                </a:solidFill>
                <a:latin typeface="Segoe UI" panose="020B0502040204020203" pitchFamily="34" charset="0"/>
                <a:ea typeface="Kanit Light" pitchFamily="34" charset="-122"/>
                <a:cs typeface="Segoe UI" panose="020B0502040204020203" pitchFamily="34" charset="0"/>
              </a:rPr>
              <a:t>03</a:t>
            </a:r>
            <a:endParaRPr lang="en-US" sz="1050" dirty="0"/>
          </a:p>
        </p:txBody>
      </p:sp>
      <p:pic>
        <p:nvPicPr>
          <p:cNvPr id="14" name="Image 2" descr="preencoded.png">
            <a:extLst>
              <a:ext uri="{FF2B5EF4-FFF2-40B4-BE49-F238E27FC236}">
                <a16:creationId xmlns:a16="http://schemas.microsoft.com/office/drawing/2014/main" id="{A5FB7BF8-EFC3-B14C-B515-90FC4208D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477" y="4386858"/>
            <a:ext cx="3902035" cy="15240"/>
          </a:xfrm>
          <a:prstGeom prst="rect">
            <a:avLst/>
          </a:prstGeom>
        </p:spPr>
      </p:pic>
      <p:sp>
        <p:nvSpPr>
          <p:cNvPr id="15" name="Text 10">
            <a:extLst>
              <a:ext uri="{FF2B5EF4-FFF2-40B4-BE49-F238E27FC236}">
                <a16:creationId xmlns:a16="http://schemas.microsoft.com/office/drawing/2014/main" id="{D9A63422-EEA0-33AA-215C-0C4FC38DCE60}"/>
              </a:ext>
            </a:extLst>
          </p:cNvPr>
          <p:cNvSpPr/>
          <p:nvPr/>
        </p:nvSpPr>
        <p:spPr>
          <a:xfrm>
            <a:off x="3246477" y="4540210"/>
            <a:ext cx="1608177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Open Browser</a:t>
            </a:r>
            <a:endParaRPr lang="en-US" sz="1400" dirty="0"/>
          </a:p>
        </p:txBody>
      </p:sp>
      <p:sp>
        <p:nvSpPr>
          <p:cNvPr id="16" name="Text 11">
            <a:extLst>
              <a:ext uri="{FF2B5EF4-FFF2-40B4-BE49-F238E27FC236}">
                <a16:creationId xmlns:a16="http://schemas.microsoft.com/office/drawing/2014/main" id="{59DAECE5-81B2-B309-1635-BB4F4CC703B5}"/>
              </a:ext>
            </a:extLst>
          </p:cNvPr>
          <p:cNvSpPr/>
          <p:nvPr/>
        </p:nvSpPr>
        <p:spPr>
          <a:xfrm>
            <a:off x="3246477" y="4877872"/>
            <a:ext cx="3902035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Access at </a:t>
            </a:r>
            <a:r>
              <a:rPr lang="en-US" sz="1200" u="sng" dirty="0">
                <a:solidFill>
                  <a:srgbClr val="FD505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http://localhost:8501</a:t>
            </a: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.</a:t>
            </a:r>
            <a:endParaRPr lang="en-US" sz="1200" dirty="0"/>
          </a:p>
        </p:txBody>
      </p:sp>
      <p:sp>
        <p:nvSpPr>
          <p:cNvPr id="17" name="Text 12">
            <a:extLst>
              <a:ext uri="{FF2B5EF4-FFF2-40B4-BE49-F238E27FC236}">
                <a16:creationId xmlns:a16="http://schemas.microsoft.com/office/drawing/2014/main" id="{DBB74849-D081-F940-D651-079949C4B70B}"/>
              </a:ext>
            </a:extLst>
          </p:cNvPr>
          <p:cNvSpPr/>
          <p:nvPr/>
        </p:nvSpPr>
        <p:spPr>
          <a:xfrm>
            <a:off x="3246477" y="5335667"/>
            <a:ext cx="136684" cy="170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9E1FF"/>
                </a:solidFill>
                <a:latin typeface="Segoe UI" panose="020B0502040204020203" pitchFamily="34" charset="0"/>
                <a:ea typeface="Kanit Light" pitchFamily="34" charset="-122"/>
                <a:cs typeface="Segoe UI" panose="020B0502040204020203" pitchFamily="34" charset="0"/>
              </a:rPr>
              <a:t>04</a:t>
            </a:r>
            <a:endParaRPr lang="en-US" sz="1050" dirty="0"/>
          </a:p>
        </p:txBody>
      </p:sp>
      <p:pic>
        <p:nvPicPr>
          <p:cNvPr id="18" name="Image 3" descr="preencoded.png">
            <a:extLst>
              <a:ext uri="{FF2B5EF4-FFF2-40B4-BE49-F238E27FC236}">
                <a16:creationId xmlns:a16="http://schemas.microsoft.com/office/drawing/2014/main" id="{905385E0-0ED3-9F99-D3E4-35DF66DE7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477" y="5470922"/>
            <a:ext cx="3902035" cy="15240"/>
          </a:xfrm>
          <a:prstGeom prst="rect">
            <a:avLst/>
          </a:prstGeom>
        </p:spPr>
      </p:pic>
      <p:sp>
        <p:nvSpPr>
          <p:cNvPr id="19" name="Text 13">
            <a:extLst>
              <a:ext uri="{FF2B5EF4-FFF2-40B4-BE49-F238E27FC236}">
                <a16:creationId xmlns:a16="http://schemas.microsoft.com/office/drawing/2014/main" id="{64DDAAFC-94F6-D05C-CBA1-1A58DA0BD355}"/>
              </a:ext>
            </a:extLst>
          </p:cNvPr>
          <p:cNvSpPr/>
          <p:nvPr/>
        </p:nvSpPr>
        <p:spPr>
          <a:xfrm>
            <a:off x="3246477" y="5651540"/>
            <a:ext cx="1608177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Interact</a:t>
            </a:r>
            <a:endParaRPr lang="en-US" sz="1400" dirty="0"/>
          </a:p>
        </p:txBody>
      </p:sp>
      <p:sp>
        <p:nvSpPr>
          <p:cNvPr id="20" name="Text 14">
            <a:extLst>
              <a:ext uri="{FF2B5EF4-FFF2-40B4-BE49-F238E27FC236}">
                <a16:creationId xmlns:a16="http://schemas.microsoft.com/office/drawing/2014/main" id="{1EE752BD-4E2E-3CB6-8D0A-14766CA83EF0}"/>
              </a:ext>
            </a:extLst>
          </p:cNvPr>
          <p:cNvSpPr/>
          <p:nvPr/>
        </p:nvSpPr>
        <p:spPr>
          <a:xfrm>
            <a:off x="3246477" y="5989201"/>
            <a:ext cx="3902035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Engage with live PostgreSQL data.</a:t>
            </a:r>
            <a:endParaRPr lang="en-US" sz="1200" dirty="0"/>
          </a:p>
        </p:txBody>
      </p:sp>
      <p:sp>
        <p:nvSpPr>
          <p:cNvPr id="21" name="Text 15">
            <a:extLst>
              <a:ext uri="{FF2B5EF4-FFF2-40B4-BE49-F238E27FC236}">
                <a16:creationId xmlns:a16="http://schemas.microsoft.com/office/drawing/2014/main" id="{7371E8BB-21E0-1768-E076-958AE76273C9}"/>
              </a:ext>
            </a:extLst>
          </p:cNvPr>
          <p:cNvSpPr/>
          <p:nvPr/>
        </p:nvSpPr>
        <p:spPr>
          <a:xfrm>
            <a:off x="7489508" y="1561028"/>
            <a:ext cx="1929765" cy="241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Cloud Deployment</a:t>
            </a:r>
            <a:endParaRPr lang="en-US" sz="1500" dirty="0"/>
          </a:p>
        </p:txBody>
      </p:sp>
      <p:sp>
        <p:nvSpPr>
          <p:cNvPr id="22" name="Text 16">
            <a:extLst>
              <a:ext uri="{FF2B5EF4-FFF2-40B4-BE49-F238E27FC236}">
                <a16:creationId xmlns:a16="http://schemas.microsoft.com/office/drawing/2014/main" id="{2615C597-2425-0BCF-5B5D-F3486331BC62}"/>
              </a:ext>
            </a:extLst>
          </p:cNvPr>
          <p:cNvSpPr/>
          <p:nvPr/>
        </p:nvSpPr>
        <p:spPr>
          <a:xfrm>
            <a:off x="7489508" y="1938933"/>
            <a:ext cx="3902035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Streamlit Community Cloud: One-click deploy.</a:t>
            </a:r>
            <a:endParaRPr lang="en-US" sz="1200" dirty="0"/>
          </a:p>
        </p:txBody>
      </p:sp>
      <p:sp>
        <p:nvSpPr>
          <p:cNvPr id="23" name="Text 17">
            <a:extLst>
              <a:ext uri="{FF2B5EF4-FFF2-40B4-BE49-F238E27FC236}">
                <a16:creationId xmlns:a16="http://schemas.microsoft.com/office/drawing/2014/main" id="{5D1411CE-FC0D-00F0-67D4-DB94607B9308}"/>
              </a:ext>
            </a:extLst>
          </p:cNvPr>
          <p:cNvSpPr/>
          <p:nvPr/>
        </p:nvSpPr>
        <p:spPr>
          <a:xfrm>
            <a:off x="7489508" y="2205276"/>
            <a:ext cx="3902035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AWS EC2: Full cloud control.</a:t>
            </a:r>
            <a:endParaRPr lang="en-US" sz="1200" dirty="0"/>
          </a:p>
        </p:txBody>
      </p:sp>
      <p:sp>
        <p:nvSpPr>
          <p:cNvPr id="24" name="Text 18">
            <a:extLst>
              <a:ext uri="{FF2B5EF4-FFF2-40B4-BE49-F238E27FC236}">
                <a16:creationId xmlns:a16="http://schemas.microsoft.com/office/drawing/2014/main" id="{5A321974-F844-2CBD-49A6-883AC3A32A47}"/>
              </a:ext>
            </a:extLst>
          </p:cNvPr>
          <p:cNvSpPr/>
          <p:nvPr/>
        </p:nvSpPr>
        <p:spPr>
          <a:xfrm>
            <a:off x="7489508" y="2471618"/>
            <a:ext cx="3902035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Render / Railway: Simplified hosting.</a:t>
            </a:r>
            <a:endParaRPr lang="en-US" sz="1200" dirty="0"/>
          </a:p>
        </p:txBody>
      </p:sp>
      <p:sp>
        <p:nvSpPr>
          <p:cNvPr id="25" name="Shape 19">
            <a:extLst>
              <a:ext uri="{FF2B5EF4-FFF2-40B4-BE49-F238E27FC236}">
                <a16:creationId xmlns:a16="http://schemas.microsoft.com/office/drawing/2014/main" id="{B2A342C9-F7C8-E1EE-6963-CC48CBD81EF6}"/>
              </a:ext>
            </a:extLst>
          </p:cNvPr>
          <p:cNvSpPr/>
          <p:nvPr/>
        </p:nvSpPr>
        <p:spPr>
          <a:xfrm>
            <a:off x="7489508" y="2843927"/>
            <a:ext cx="3902035" cy="799386"/>
          </a:xfrm>
          <a:prstGeom prst="roundRect">
            <a:avLst>
              <a:gd name="adj" fmla="val 2565"/>
            </a:avLst>
          </a:prstGeom>
          <a:solidFill>
            <a:srgbClr val="4C0107"/>
          </a:solidFill>
          <a:ln/>
        </p:spPr>
      </p:sp>
      <p:pic>
        <p:nvPicPr>
          <p:cNvPr id="26" name="Image 4" descr="preencoded.png">
            <a:extLst>
              <a:ext uri="{FF2B5EF4-FFF2-40B4-BE49-F238E27FC236}">
                <a16:creationId xmlns:a16="http://schemas.microsoft.com/office/drawing/2014/main" id="{50B32C4B-A948-14FE-E593-42D8F5895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6191" y="3032284"/>
            <a:ext cx="170855" cy="136684"/>
          </a:xfrm>
          <a:prstGeom prst="rect">
            <a:avLst/>
          </a:prstGeom>
        </p:spPr>
      </p:pic>
      <p:sp>
        <p:nvSpPr>
          <p:cNvPr id="27" name="Text 20">
            <a:extLst>
              <a:ext uri="{FF2B5EF4-FFF2-40B4-BE49-F238E27FC236}">
                <a16:creationId xmlns:a16="http://schemas.microsoft.com/office/drawing/2014/main" id="{70F8CB0D-50D7-0A0B-7AA0-859F872964CC}"/>
              </a:ext>
            </a:extLst>
          </p:cNvPr>
          <p:cNvSpPr/>
          <p:nvPr/>
        </p:nvSpPr>
        <p:spPr>
          <a:xfrm>
            <a:off x="7933730" y="3014782"/>
            <a:ext cx="3321129" cy="437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Only database credentials need updating for cloud deployment.</a:t>
            </a:r>
            <a:endParaRPr lang="en-US" sz="1200" dirty="0"/>
          </a:p>
        </p:txBody>
      </p:sp>
      <p:pic>
        <p:nvPicPr>
          <p:cNvPr id="28" name="Image 5" descr="preencoded.png">
            <a:extLst>
              <a:ext uri="{FF2B5EF4-FFF2-40B4-BE49-F238E27FC236}">
                <a16:creationId xmlns:a16="http://schemas.microsoft.com/office/drawing/2014/main" id="{6E0BB2FD-079B-B618-2ABA-108887324E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9508" y="3797022"/>
            <a:ext cx="3902035" cy="390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642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687</Words>
  <Application>Microsoft Office PowerPoint</Application>
  <PresentationFormat>Custom</PresentationFormat>
  <Paragraphs>138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Consolas</vt:lpstr>
      <vt:lpstr>Segoe UI</vt:lpstr>
      <vt:lpstr>Arial</vt:lpstr>
      <vt:lpstr>Kanit</vt:lpstr>
      <vt:lpstr>Martel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Rudra Barman</cp:lastModifiedBy>
  <cp:revision>5</cp:revision>
  <dcterms:created xsi:type="dcterms:W3CDTF">2026-01-06T08:46:29Z</dcterms:created>
  <dcterms:modified xsi:type="dcterms:W3CDTF">2026-01-06T09:36:43Z</dcterms:modified>
</cp:coreProperties>
</file>